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69" r:id="rId3"/>
    <p:sldId id="270" r:id="rId4"/>
    <p:sldId id="272" r:id="rId5"/>
    <p:sldId id="256" r:id="rId6"/>
    <p:sldId id="284" r:id="rId7"/>
    <p:sldId id="282" r:id="rId8"/>
    <p:sldId id="277" r:id="rId9"/>
    <p:sldId id="283" r:id="rId10"/>
    <p:sldId id="276" r:id="rId11"/>
    <p:sldId id="275" r:id="rId12"/>
    <p:sldId id="273" r:id="rId13"/>
    <p:sldId id="274"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8" d="100"/>
          <a:sy n="108" d="100"/>
        </p:scale>
        <p:origin x="-51" y="-81"/>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AAF9-4047-4F69-A159-F1E51273989A}"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CF93-36AA-4BCF-BC13-EF8C5B846065}" type="slidenum">
              <a:rPr lang="en-GB" smtClean="0"/>
              <a:t>‹#›</a:t>
            </a:fld>
            <a:endParaRPr lang="en-GB"/>
          </a:p>
        </p:txBody>
      </p:sp>
    </p:spTree>
    <p:extLst>
      <p:ext uri="{BB962C8B-B14F-4D97-AF65-F5344CB8AC3E}">
        <p14:creationId xmlns:p14="http://schemas.microsoft.com/office/powerpoint/2010/main" val="134964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1880"/>
          </a:xfrm>
        </p:spPr>
        <p:txBody>
          <a:bodyPr/>
          <a:lstStyle/>
          <a:p>
            <a:r>
              <a:rPr lang="en-GB"/>
              <a:t>In the past few years, we have been concerned about Covid, Scarlet Fever Strep A and Flu.</a:t>
            </a:r>
          </a:p>
          <a:p>
            <a:r>
              <a:rPr lang="en-GB"/>
              <a:t>THIS YEAR – RAAC AND FLOODING!! </a:t>
            </a:r>
          </a:p>
          <a:p>
            <a:endParaRPr lang="en-GB"/>
          </a:p>
          <a:p>
            <a:r>
              <a:rPr lang="en-GB"/>
              <a:t>SHOULD SCHOOLS CLOSE IN BAD WEATHER??  All it takes is one flake of snow and a school closes!!!!</a:t>
            </a:r>
          </a:p>
          <a:p>
            <a:r>
              <a:rPr lang="en-GB"/>
              <a:t>Guidance from DfE: Schools can only close in truly exceptional circumstances. In other words, when there is no other option. Head teachers must make the decision as they know their school and surrounding area – because</a:t>
            </a:r>
          </a:p>
          <a:p>
            <a:pPr marL="181154" indent="-181154">
              <a:buFont typeface="Arial" panose="020B0604020202020204" pitchFamily="34" charset="0"/>
              <a:buChar char="•"/>
            </a:pPr>
            <a:r>
              <a:rPr lang="en-GB"/>
              <a:t>No heating – falls below 16 degrees </a:t>
            </a:r>
            <a:r>
              <a:rPr lang="en-GB" err="1"/>
              <a:t>celsus</a:t>
            </a:r>
            <a:endParaRPr lang="en-GB"/>
          </a:p>
          <a:p>
            <a:pPr marL="181154" indent="-181154">
              <a:buFont typeface="Arial" panose="020B0604020202020204" pitchFamily="34" charset="0"/>
              <a:buChar char="•"/>
            </a:pPr>
            <a:r>
              <a:rPr lang="en-GB"/>
              <a:t>Snow is expected later eg children might not be able to use public transport to get home</a:t>
            </a:r>
          </a:p>
          <a:p>
            <a:pPr marL="181154" indent="-181154">
              <a:buFont typeface="Arial" panose="020B0604020202020204" pitchFamily="34" charset="0"/>
              <a:buChar char="•"/>
            </a:pPr>
            <a:r>
              <a:rPr lang="en-GB"/>
              <a:t>Schools buses are not running</a:t>
            </a:r>
          </a:p>
          <a:p>
            <a:pPr marL="181154" indent="-181154">
              <a:buFont typeface="Arial" panose="020B0604020202020204" pitchFamily="34" charset="0"/>
              <a:buChar char="•"/>
            </a:pPr>
            <a:r>
              <a:rPr lang="en-GB"/>
              <a:t>Roads are dangerous</a:t>
            </a:r>
          </a:p>
          <a:p>
            <a:pPr marL="181154" indent="-181154">
              <a:buFont typeface="Arial" panose="020B0604020202020204" pitchFamily="34" charset="0"/>
              <a:buChar char="•"/>
            </a:pPr>
            <a:r>
              <a:rPr lang="en-GB"/>
              <a:t>Playground and paths are not safe – sometimes the best efforts of the caretaker are just not good enough!</a:t>
            </a:r>
          </a:p>
          <a:p>
            <a:pPr marL="181154" indent="-181154">
              <a:buFont typeface="Arial" panose="020B0604020202020204" pitchFamily="34" charset="0"/>
              <a:buChar char="•"/>
            </a:pPr>
            <a:r>
              <a:rPr lang="en-GB"/>
              <a:t>Not enough teachers can get in</a:t>
            </a:r>
          </a:p>
          <a:p>
            <a:pPr marL="181154" indent="-181154">
              <a:buFont typeface="Arial" panose="020B0604020202020204" pitchFamily="34" charset="0"/>
              <a:buChar char="•"/>
            </a:pPr>
            <a:r>
              <a:rPr lang="en-GB"/>
              <a:t>And, finally, not enough pupils – this could badly affect attendance rates – better to close the school</a:t>
            </a:r>
          </a:p>
          <a:p>
            <a:r>
              <a:rPr lang="en-GB"/>
              <a:t>If the school is closed – by law employers cannot refuse their employees staying at home – it is known as dependent leave as parents have no other choice. </a:t>
            </a:r>
          </a:p>
          <a:p>
            <a:pPr marL="181154" indent="-181154">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fld id="{7D66A2E0-0E1A-48F8-9D15-7FD46FB6D6D8}" type="slidenum">
              <a:rPr lang="en-GB" smtClean="0"/>
              <a:t>1</a:t>
            </a:fld>
            <a:endParaRPr lang="en-GB"/>
          </a:p>
        </p:txBody>
      </p:sp>
    </p:spTree>
    <p:extLst>
      <p:ext uri="{BB962C8B-B14F-4D97-AF65-F5344CB8AC3E}">
        <p14:creationId xmlns:p14="http://schemas.microsoft.com/office/powerpoint/2010/main" val="147052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National Governance Association (NGA) has been monitoring their workload and challenges for many years, but recently there have been indications that the heightened intensity of governance is posing a threat to its sustainability, straining even the most dedicated volunteers and adding to recruitment difficulties. Over a quarter of all governance volunteers and a third of chairs are contemplating resigning, </a:t>
            </a:r>
          </a:p>
          <a:p>
            <a:r>
              <a:rPr lang="en-GB"/>
              <a:t>with the time and pressure of the role being the main drivers.</a:t>
            </a:r>
          </a:p>
          <a:p>
            <a:endParaRPr lang="en-GB"/>
          </a:p>
          <a:p>
            <a:r>
              <a:rPr lang="en-GB" b="1">
                <a:solidFill>
                  <a:srgbClr val="FF0000"/>
                </a:solidFill>
              </a:rPr>
              <a:t>See printed sheet </a:t>
            </a:r>
          </a:p>
          <a:p>
            <a:endParaRPr lang="en-GB"/>
          </a:p>
          <a:p>
            <a:r>
              <a:rPr lang="en-GB"/>
              <a:t>The argument about paying governors is once again being brought up and the NGA plans to lead on the debate although they have not as yet shown what side they would be on.</a:t>
            </a:r>
          </a:p>
          <a:p>
            <a:endParaRPr lang="en-GB"/>
          </a:p>
          <a:p>
            <a:r>
              <a:rPr lang="en-GB"/>
              <a:t>The report also highlights the need for a fundamental shift in the role of governing boards concerning exclusions – as one of the aspects adding to an already increasing workload.  The NGA believe that the situation is untenable and that there needs to be a fresh approach especially as they see that governors’ roles are not traditionally engaged with individual pupils.  </a:t>
            </a:r>
          </a:p>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10</a:t>
            </a:fld>
            <a:endParaRPr lang="en-GB"/>
          </a:p>
        </p:txBody>
      </p:sp>
    </p:spTree>
    <p:extLst>
      <p:ext uri="{BB962C8B-B14F-4D97-AF65-F5344CB8AC3E}">
        <p14:creationId xmlns:p14="http://schemas.microsoft.com/office/powerpoint/2010/main" val="217751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 recent survey of schools, 60% of staff thought inspections do not provide</a:t>
            </a:r>
          </a:p>
          <a:p>
            <a:r>
              <a:rPr lang="en-GB"/>
              <a:t>a comprehensive picture of strengths and  weaknesses of schools or colleges and 73% thought that Ofsted was not fit for purpose. 71% of staff thought inspections negatively impacted their mental health and wellbeing whilst this rose to 82% when referenced to senior leaders.</a:t>
            </a:r>
          </a:p>
          <a:p>
            <a:r>
              <a:rPr lang="en-GB"/>
              <a:t>Earlier this month – at the time that the new Ofsted HM Chief Inspector was announced – Sir </a:t>
            </a:r>
            <a:r>
              <a:rPr lang="en-GB" err="1"/>
              <a:t>Marytn</a:t>
            </a:r>
            <a:r>
              <a:rPr lang="en-GB"/>
              <a:t> Oliver – it was stated that  routine school inspections in the spring term would begin later in January to accommodate mental health awareness training for inspectors in the first week of term.   It has now been confirmed that Ofsted inspections will begin from </a:t>
            </a:r>
            <a:r>
              <a:rPr lang="en-GB" b="1"/>
              <a:t>22 January 2024 – all Lead Inspectors will have been trained by then and all other inspectors by March  </a:t>
            </a:r>
            <a:r>
              <a:rPr lang="en-GB" b="1">
                <a:solidFill>
                  <a:srgbClr val="FF0000"/>
                </a:solidFill>
              </a:rPr>
              <a:t>Not helped that hundreds of inspectors were locked out of the training on the 8</a:t>
            </a:r>
            <a:r>
              <a:rPr lang="en-GB" b="1" baseline="30000">
                <a:solidFill>
                  <a:srgbClr val="FF0000"/>
                </a:solidFill>
              </a:rPr>
              <a:t>th</a:t>
            </a:r>
            <a:r>
              <a:rPr lang="en-GB" b="1">
                <a:solidFill>
                  <a:srgbClr val="FF0000"/>
                </a:solidFill>
              </a:rPr>
              <a:t> due to a technical glitch</a:t>
            </a:r>
            <a:endParaRPr lang="en-GB"/>
          </a:p>
          <a:p>
            <a:r>
              <a:rPr lang="en-GB"/>
              <a:t>He then said: </a:t>
            </a:r>
            <a:r>
              <a:rPr lang="en-GB" i="1"/>
              <a:t>Along with immediate training on mental health awareness, one of the first things I want to do is listen – to parents, to professionals in the sectors we work with, and to people with an interest in our work. We are here for children, their parents and carers – and we will serve them best by working constructively, respectfully and empathetically with the experts who are responsible for their education and care. Our people come from these sectors. We understand the pressures they are under – and we will make that clear as we go about our work.</a:t>
            </a:r>
          </a:p>
          <a:p>
            <a:r>
              <a:rPr lang="en-GB"/>
              <a:t>This will be known as The Big Listen</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11</a:t>
            </a:fld>
            <a:endParaRPr lang="en-GB"/>
          </a:p>
        </p:txBody>
      </p:sp>
    </p:spTree>
    <p:extLst>
      <p:ext uri="{BB962C8B-B14F-4D97-AF65-F5344CB8AC3E}">
        <p14:creationId xmlns:p14="http://schemas.microsoft.com/office/powerpoint/2010/main" val="33759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12</a:t>
            </a:fld>
            <a:endParaRPr lang="en-GB"/>
          </a:p>
        </p:txBody>
      </p:sp>
    </p:spTree>
    <p:extLst>
      <p:ext uri="{BB962C8B-B14F-4D97-AF65-F5344CB8AC3E}">
        <p14:creationId xmlns:p14="http://schemas.microsoft.com/office/powerpoint/2010/main" val="6422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13</a:t>
            </a:fld>
            <a:endParaRPr lang="en-GB"/>
          </a:p>
        </p:txBody>
      </p:sp>
    </p:spTree>
    <p:extLst>
      <p:ext uri="{BB962C8B-B14F-4D97-AF65-F5344CB8AC3E}">
        <p14:creationId xmlns:p14="http://schemas.microsoft.com/office/powerpoint/2010/main" val="68330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66A2E0-0E1A-48F8-9D15-7FD46FB6D6D8}" type="slidenum">
              <a:rPr lang="en-GB" smtClean="0"/>
              <a:t>2</a:t>
            </a:fld>
            <a:endParaRPr lang="en-GB"/>
          </a:p>
        </p:txBody>
      </p:sp>
    </p:spTree>
    <p:extLst>
      <p:ext uri="{BB962C8B-B14F-4D97-AF65-F5344CB8AC3E}">
        <p14:creationId xmlns:p14="http://schemas.microsoft.com/office/powerpoint/2010/main" val="253120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66A2E0-0E1A-48F8-9D15-7FD46FB6D6D8}" type="slidenum">
              <a:rPr lang="en-GB" smtClean="0"/>
              <a:t>3</a:t>
            </a:fld>
            <a:endParaRPr lang="en-GB"/>
          </a:p>
        </p:txBody>
      </p:sp>
    </p:spTree>
    <p:extLst>
      <p:ext uri="{BB962C8B-B14F-4D97-AF65-F5344CB8AC3E}">
        <p14:creationId xmlns:p14="http://schemas.microsoft.com/office/powerpoint/2010/main" val="275467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questioning their gender – new DfE non-statutory draft guidance for teachers – this has been published alongside a consultation on the proposals – none of this will come into effect until after the consultation and it is expected that there may be changes.  There is no general duty for schools that they must support a child to take steps as part of their social </a:t>
            </a:r>
            <a:r>
              <a:rPr lang="en-GB" err="1"/>
              <a:t>transisiton</a:t>
            </a:r>
            <a:r>
              <a:rPr lang="en-GB"/>
              <a:t> eg agreeing to change their name or pronoun.   However they do have a duty to safeguard all children which means that they should take a cautious approach to any requests for social transition.    This guidance helps schools to support in whatever way they can.  </a:t>
            </a:r>
            <a:endParaRPr lang="en-GB">
              <a:cs typeface="Calibri"/>
            </a:endParaRPr>
          </a:p>
          <a:p>
            <a:endParaRPr lang="en-GB">
              <a:cs typeface="Calibri"/>
            </a:endParaRPr>
          </a:p>
          <a:p>
            <a:r>
              <a:rPr lang="en-GB"/>
              <a:t>Understanding parental responsibilities – a really useful guide to explain the intricacies of who has parental responsibility.  Could be invaluable when dealing with complaints and exclusions and separated parents. </a:t>
            </a:r>
            <a:endParaRPr lang="en-GB">
              <a:cs typeface="Calibri"/>
            </a:endParaRPr>
          </a:p>
          <a:p>
            <a:endParaRPr lang="en-GB">
              <a:cs typeface="Calibri"/>
            </a:endParaRPr>
          </a:p>
          <a:p>
            <a:r>
              <a:rPr lang="en-GB"/>
              <a:t>Primary accountability - This guidance explains the primary accountability measures, including how a school’s  progress scores are calculated.  Schools received their own provisional progress scores on 11 September 2023. Annex A of this guidance provides the national distribution of schools’ progress scores in 2023 to help schools interpret and contextualise their own scores.</a:t>
            </a:r>
            <a:endParaRPr lang="en-GB">
              <a:cs typeface="Calibri"/>
            </a:endParaRPr>
          </a:p>
          <a:p>
            <a:endParaRPr lang="en-GB">
              <a:cs typeface="Calibri"/>
            </a:endParaRPr>
          </a:p>
          <a:p>
            <a:r>
              <a:rPr lang="en-GB"/>
              <a:t>IDSR - updated the IDSR for all schools including schools with a sixth form with the latest absence data for 2022/23 (autumn and spring terms), final key stage 1 and final multiplication tables data. The guidance has been updated to reflect these changes.</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4</a:t>
            </a:fld>
            <a:endParaRPr lang="en-GB"/>
          </a:p>
        </p:txBody>
      </p:sp>
    </p:spTree>
    <p:extLst>
      <p:ext uri="{BB962C8B-B14F-4D97-AF65-F5344CB8AC3E}">
        <p14:creationId xmlns:p14="http://schemas.microsoft.com/office/powerpoint/2010/main" val="113506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Workforce planning - This publication provides non-statutory guidance from the Department for Education on  workforce planning, practice and deployment in schools and trusts.1 It has been produced to help leaders to deploy their workforce effectively and efficiently. It aligns to the wider schools resource management (SRM) agenda which aims to support schools and academy trusts in investing and targeting valuable resources as effectively as possible to secure the best outcome for pupils, and value for money for the taxpayer.</a:t>
            </a:r>
          </a:p>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5</a:t>
            </a:fld>
            <a:endParaRPr lang="en-GB"/>
          </a:p>
        </p:txBody>
      </p:sp>
    </p:spTree>
    <p:extLst>
      <p:ext uri="{BB962C8B-B14F-4D97-AF65-F5344CB8AC3E}">
        <p14:creationId xmlns:p14="http://schemas.microsoft.com/office/powerpoint/2010/main" val="100722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a:effectLst/>
                <a:latin typeface="Open Sans" panose="020B0606030504020204" pitchFamily="34" charset="0"/>
              </a:rPr>
              <a:t>The taskforce said a </a:t>
            </a:r>
            <a:r>
              <a:rPr lang="en-GB" b="1" i="0">
                <a:effectLst/>
                <a:latin typeface="Open Sans" panose="020B0606030504020204" pitchFamily="34" charset="0"/>
              </a:rPr>
              <a:t>revised list of administrative tasks that teachers should not be required to do </a:t>
            </a:r>
            <a:r>
              <a:rPr lang="en-GB" b="0" i="0">
                <a:effectLst/>
                <a:latin typeface="Open Sans" panose="020B0606030504020204" pitchFamily="34" charset="0"/>
              </a:rPr>
              <a:t>(*</a:t>
            </a:r>
            <a:r>
              <a:rPr lang="en-GB" b="1" i="0">
                <a:effectLst/>
                <a:latin typeface="Open Sans" panose="020B0606030504020204" pitchFamily="34" charset="0"/>
              </a:rPr>
              <a:t>see the full list at the end of this article</a:t>
            </a:r>
            <a:r>
              <a:rPr lang="en-GB" b="0" i="0">
                <a:effectLst/>
                <a:latin typeface="Open Sans" panose="020B0606030504020204" pitchFamily="34" charset="0"/>
              </a:rPr>
              <a:t>) should be reinserted in the school teachers’ pay and conditions document (STPCD). </a:t>
            </a:r>
            <a:r>
              <a:rPr lang="en-GB" b="1" i="0">
                <a:effectLst/>
                <a:latin typeface="Open Sans" panose="020B0606030504020204" pitchFamily="34" charset="0"/>
              </a:rPr>
              <a:t>Examples include that teachers should not collect money from pupils and parents, have to mange getting cover for absent teachers, do bulk photocopying or investigate a pupil’s absence. They also should not have duties over “organisation, decoration and assembly” of classrooms</a:t>
            </a:r>
            <a:r>
              <a:rPr lang="en-GB" b="0" i="0">
                <a:effectLst/>
                <a:latin typeface="Open Sans" panose="020B0606030504020204" pitchFamily="34" charset="0"/>
              </a:rPr>
              <a:t>.</a:t>
            </a:r>
          </a:p>
          <a:p>
            <a:pPr marL="171450" indent="-171450">
              <a:buFont typeface="Arial" panose="020B0604020202020204" pitchFamily="34" charset="0"/>
              <a:buChar char="•"/>
            </a:pPr>
            <a:r>
              <a:rPr lang="en-GB" b="1" i="0">
                <a:effectLst/>
                <a:latin typeface="Open Sans" panose="020B0606030504020204" pitchFamily="34" charset="0"/>
              </a:rPr>
              <a:t>All school and trust governance bodies should publicly commit to and actively promote the recommendations of the workload review and advisory groups</a:t>
            </a:r>
            <a:r>
              <a:rPr lang="en-GB" b="0" i="0">
                <a:effectLst/>
                <a:latin typeface="Open Sans" panose="020B0606030504020204" pitchFamily="34" charset="0"/>
              </a:rPr>
              <a:t>.</a:t>
            </a:r>
          </a:p>
          <a:p>
            <a:pPr marL="171450" indent="-171450">
              <a:buFont typeface="Arial" panose="020B0604020202020204" pitchFamily="34" charset="0"/>
              <a:buChar char="•"/>
            </a:pPr>
            <a:r>
              <a:rPr lang="en-GB" b="1" i="0">
                <a:effectLst/>
                <a:latin typeface="Open Sans" panose="020B0606030504020204" pitchFamily="34" charset="0"/>
              </a:rPr>
              <a:t>The department should “amend guidance to governors and trustees so that the core function of strategic leadership includes consideration of staff workload and wellbeing” when setting the school’s or trust’s strategic priorities</a:t>
            </a:r>
            <a:r>
              <a:rPr lang="en-GB" b="0" i="0">
                <a:effectLst/>
                <a:latin typeface="Open Sans" panose="020B0606030504020204" pitchFamily="34" charset="0"/>
              </a:rPr>
              <a:t>.</a:t>
            </a:r>
          </a:p>
          <a:p>
            <a:pPr marL="171450" indent="-171450">
              <a:buFont typeface="Arial" panose="020B0604020202020204" pitchFamily="34" charset="0"/>
              <a:buChar char="•"/>
            </a:pPr>
            <a:endParaRPr lang="en-GB" b="0" i="0">
              <a:effectLst/>
              <a:latin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6</a:t>
            </a:fld>
            <a:endParaRPr lang="en-GB"/>
          </a:p>
        </p:txBody>
      </p:sp>
    </p:spTree>
    <p:extLst>
      <p:ext uri="{BB962C8B-B14F-4D97-AF65-F5344CB8AC3E}">
        <p14:creationId xmlns:p14="http://schemas.microsoft.com/office/powerpoint/2010/main" val="270849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them in rooms to consider this for 10 minutes</a:t>
            </a:r>
          </a:p>
        </p:txBody>
      </p:sp>
      <p:sp>
        <p:nvSpPr>
          <p:cNvPr id="4" name="Slide Number Placeholder 3"/>
          <p:cNvSpPr>
            <a:spLocks noGrp="1"/>
          </p:cNvSpPr>
          <p:nvPr>
            <p:ph type="sldNum" sz="quarter" idx="5"/>
          </p:nvPr>
        </p:nvSpPr>
        <p:spPr/>
        <p:txBody>
          <a:bodyPr/>
          <a:lstStyle/>
          <a:p>
            <a:fld id="{A47FCF93-36AA-4BCF-BC13-EF8C5B846065}" type="slidenum">
              <a:rPr lang="en-GB" smtClean="0"/>
              <a:t>7</a:t>
            </a:fld>
            <a:endParaRPr lang="en-GB"/>
          </a:p>
        </p:txBody>
      </p:sp>
    </p:spTree>
    <p:extLst>
      <p:ext uri="{BB962C8B-B14F-4D97-AF65-F5344CB8AC3E}">
        <p14:creationId xmlns:p14="http://schemas.microsoft.com/office/powerpoint/2010/main" val="311222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a:effectLst/>
                <a:latin typeface="Open Sans" panose="020B0606030504020204" pitchFamily="34" charset="0"/>
              </a:rPr>
              <a:t>Scrap </a:t>
            </a:r>
            <a:r>
              <a:rPr lang="en-GB" b="0" i="0" u="none" strike="noStrike">
                <a:effectLst/>
                <a:latin typeface="Open Sans" panose="020B0606030504020204" pitchFamily="34" charset="0"/>
                <a:hlinkClick r:id="rId3">
                  <a:extLst>
                    <a:ext uri="{A12FA001-AC4F-418D-AE19-62706E023703}">
                      <ahyp:hlinkClr xmlns:ahyp="http://schemas.microsoft.com/office/drawing/2018/hyperlinkcolor" xmlns="" val="tx"/>
                    </a:ext>
                  </a:extLst>
                </a:hlinkClick>
              </a:rPr>
              <a:t>performance-related pay</a:t>
            </a:r>
            <a:r>
              <a:rPr lang="en-GB" b="0" i="0">
                <a:effectLst/>
                <a:latin typeface="Open Sans" panose="020B0606030504020204" pitchFamily="34" charset="0"/>
              </a:rPr>
              <a:t> (PRP) as it “works poorly in practice”, with a consultation on axing it “in time for the 2024-25 academic year”. </a:t>
            </a:r>
            <a:r>
              <a:rPr lang="en-GB" b="1" i="0">
                <a:effectLst/>
                <a:latin typeface="Open Sans" panose="020B0606030504020204" pitchFamily="34" charset="0"/>
              </a:rPr>
              <a:t>Government has committed to a “rapid” review to replace PRP from September 1 with a “less bureaucratic way to manage performance fairly and transparently”. Changes to be communicated in Spring.</a:t>
            </a:r>
          </a:p>
          <a:p>
            <a:pPr marL="171450" indent="-171450">
              <a:buFont typeface="Arial" panose="020B0604020202020204" pitchFamily="34" charset="0"/>
              <a:buChar char="•"/>
            </a:pPr>
            <a:r>
              <a:rPr lang="en-GB" b="0" i="0">
                <a:effectLst/>
                <a:latin typeface="Open Sans" panose="020B0606030504020204" pitchFamily="34" charset="0"/>
              </a:rPr>
              <a:t>Schools and trusts should consider </a:t>
            </a:r>
            <a:r>
              <a:rPr lang="en-GB" b="1" i="0">
                <a:effectLst/>
                <a:latin typeface="Open Sans" panose="020B0606030504020204" pitchFamily="34" charset="0"/>
              </a:rPr>
              <a:t>assigning a senior leader “with dedicated responsibility for improving wellbeing and reducing workload”</a:t>
            </a:r>
            <a:r>
              <a:rPr lang="en-GB" b="0" i="0">
                <a:effectLst/>
                <a:latin typeface="Open Sans" panose="020B0606030504020204" pitchFamily="34" charset="0"/>
              </a:rPr>
              <a:t>. DfE should “consider the merits of promoting a named leader responsible for wellbeing and workload”.</a:t>
            </a:r>
          </a:p>
          <a:p>
            <a:pPr marL="171450" indent="-171450">
              <a:buFont typeface="Arial" panose="020B0604020202020204" pitchFamily="34" charset="0"/>
              <a:buChar char="•"/>
            </a:pPr>
            <a:r>
              <a:rPr lang="en-GB" b="0" i="0">
                <a:effectLst/>
                <a:latin typeface="Open Sans" panose="020B0606030504020204" pitchFamily="34" charset="0"/>
              </a:rPr>
              <a:t>DfE may “</a:t>
            </a:r>
            <a:r>
              <a:rPr lang="en-GB" b="1" i="0">
                <a:effectLst/>
                <a:latin typeface="Open Sans" panose="020B0606030504020204" pitchFamily="34" charset="0"/>
              </a:rPr>
              <a:t>want to consider having a designated governor as a wellbeing champion”.</a:t>
            </a:r>
          </a:p>
          <a:p>
            <a:pPr marL="171450" indent="-171450">
              <a:buFont typeface="Arial" panose="020B0604020202020204" pitchFamily="34" charset="0"/>
              <a:buChar char="•"/>
            </a:pPr>
            <a:r>
              <a:rPr lang="en-GB" b="0" i="0">
                <a:effectLst/>
                <a:latin typeface="Open Sans" panose="020B0606030504020204" pitchFamily="34" charset="0"/>
              </a:rPr>
              <a:t>Schools “may want to consider using INSET time to look at addressing workload issues”. DfE should also “consider remitting the STRB to include an additional INSET day, at the earliest opportunity”. </a:t>
            </a:r>
            <a:r>
              <a:rPr lang="en-GB" b="1" i="0">
                <a:effectLst/>
                <a:latin typeface="Open Sans" panose="020B0606030504020204" pitchFamily="34" charset="0"/>
              </a:rPr>
              <a:t>Government said another INSET day is “not the right course of action”. Instead, they will work with schools to “make use” of the current five INSET days for workload reduction</a:t>
            </a:r>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8</a:t>
            </a:fld>
            <a:endParaRPr lang="en-GB"/>
          </a:p>
        </p:txBody>
      </p:sp>
    </p:spTree>
    <p:extLst>
      <p:ext uri="{BB962C8B-B14F-4D97-AF65-F5344CB8AC3E}">
        <p14:creationId xmlns:p14="http://schemas.microsoft.com/office/powerpoint/2010/main" val="249796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strategic:</a:t>
            </a:r>
          </a:p>
          <a:p>
            <a:pPr marL="181154" indent="-181154">
              <a:buFont typeface="Arial" panose="020B0604020202020204" pitchFamily="34" charset="0"/>
              <a:buChar char="•"/>
            </a:pPr>
            <a:r>
              <a:rPr lang="en-GB"/>
              <a:t>Operational day to day management – boys’ toilets</a:t>
            </a:r>
          </a:p>
          <a:p>
            <a:pPr marL="181154" indent="-181154">
              <a:buFont typeface="Arial" panose="020B0604020202020204" pitchFamily="34" charset="0"/>
              <a:buChar char="•"/>
            </a:pPr>
            <a:r>
              <a:rPr lang="en-GB" u="sng"/>
              <a:t>Checking</a:t>
            </a:r>
            <a:r>
              <a:rPr lang="en-GB"/>
              <a:t> the SCR</a:t>
            </a:r>
          </a:p>
          <a:p>
            <a:pPr marL="181154" indent="-181154">
              <a:buFont typeface="Arial" panose="020B0604020202020204" pitchFamily="34" charset="0"/>
              <a:buChar char="•"/>
            </a:pPr>
            <a:r>
              <a:rPr lang="en-GB"/>
              <a:t>Writing policies</a:t>
            </a:r>
          </a:p>
          <a:p>
            <a:pPr marL="181154" indent="-181154">
              <a:buFont typeface="Arial" panose="020B0604020202020204" pitchFamily="34" charset="0"/>
              <a:buChar char="•"/>
            </a:pPr>
            <a:r>
              <a:rPr lang="en-GB"/>
              <a:t>Carrying out audits</a:t>
            </a:r>
          </a:p>
          <a:p>
            <a:pPr marL="181154" indent="-181154">
              <a:buFont typeface="Arial" panose="020B0604020202020204" pitchFamily="34" charset="0"/>
              <a:buChar char="•"/>
            </a:pPr>
            <a:endParaRPr lang="en-GB"/>
          </a:p>
          <a:p>
            <a:r>
              <a:rPr lang="en-GB"/>
              <a:t>Policies - governing boards only need to have an approver role on policies that require board approval under statutory guidance. What has changed?</a:t>
            </a:r>
          </a:p>
          <a:p>
            <a:r>
              <a:rPr lang="en-GB"/>
              <a:t>How was the policy developed? (Has a model policy been adapted?)</a:t>
            </a:r>
          </a:p>
          <a:p>
            <a:r>
              <a:rPr lang="en-GB"/>
              <a:t>Who was involved? (Has advice been sought and stakeholders consulted?)</a:t>
            </a:r>
          </a:p>
          <a:p>
            <a:endParaRPr lang="en-GB"/>
          </a:p>
          <a:p>
            <a:r>
              <a:rPr lang="en-GB"/>
              <a:t>Relationships – team spirit / working in collaboration / trusting each other’s skills and expertise / is the Chair and the Headteacher in a genuine partnership?</a:t>
            </a:r>
          </a:p>
          <a:p>
            <a:endParaRPr lang="en-GB"/>
          </a:p>
          <a:p>
            <a:r>
              <a:rPr lang="en-GB"/>
              <a:t>5 Questions to think about challenge – ON PORTAL</a:t>
            </a:r>
          </a:p>
          <a:p>
            <a:endParaRPr lang="en-GB"/>
          </a:p>
        </p:txBody>
      </p:sp>
      <p:sp>
        <p:nvSpPr>
          <p:cNvPr id="4" name="Slide Number Placeholder 3"/>
          <p:cNvSpPr>
            <a:spLocks noGrp="1"/>
          </p:cNvSpPr>
          <p:nvPr>
            <p:ph type="sldNum" sz="quarter" idx="5"/>
          </p:nvPr>
        </p:nvSpPr>
        <p:spPr/>
        <p:txBody>
          <a:bodyPr/>
          <a:lstStyle/>
          <a:p>
            <a:fld id="{A47FCF93-36AA-4BCF-BC13-EF8C5B846065}" type="slidenum">
              <a:rPr lang="en-GB" smtClean="0"/>
              <a:t>9</a:t>
            </a:fld>
            <a:endParaRPr lang="en-GB"/>
          </a:p>
        </p:txBody>
      </p:sp>
    </p:spTree>
    <p:extLst>
      <p:ext uri="{BB962C8B-B14F-4D97-AF65-F5344CB8AC3E}">
        <p14:creationId xmlns:p14="http://schemas.microsoft.com/office/powerpoint/2010/main" val="144915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008DA-5D36-DCD3-851F-DC25D3833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066466C-C510-8D0C-4DB2-26C17007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ED8DBF3-B8E8-1BBC-F544-34C6B23B8C7D}"/>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5" name="Footer Placeholder 4">
            <a:extLst>
              <a:ext uri="{FF2B5EF4-FFF2-40B4-BE49-F238E27FC236}">
                <a16:creationId xmlns:a16="http://schemas.microsoft.com/office/drawing/2014/main" xmlns="" id="{6CAC123A-2DC2-D59E-BBBE-FA9A530BF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5F65349-6137-7837-A47C-C7ACEE2966E0}"/>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222831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A6073-339E-F7B4-B4A8-547E3E8BFC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077BD87-7CC1-4BD5-85C1-50043A390C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C428401-FAC2-49CB-83BB-06E55640E675}"/>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5" name="Footer Placeholder 4">
            <a:extLst>
              <a:ext uri="{FF2B5EF4-FFF2-40B4-BE49-F238E27FC236}">
                <a16:creationId xmlns:a16="http://schemas.microsoft.com/office/drawing/2014/main" xmlns="" id="{77B22881-76EE-57EA-E93D-405D16F66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6694E72-69FB-6630-7FBE-F93A6DD1DB86}"/>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171919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8D45ACE-238A-558C-290A-5ADA37B244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5E8E82B-1C03-08A1-BBA5-0E55442C15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6291D30-ED85-1F16-887B-4F697C55794E}"/>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5" name="Footer Placeholder 4">
            <a:extLst>
              <a:ext uri="{FF2B5EF4-FFF2-40B4-BE49-F238E27FC236}">
                <a16:creationId xmlns:a16="http://schemas.microsoft.com/office/drawing/2014/main" xmlns="" id="{4938E147-975C-DC60-2FBD-E5CA6B88EC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3F50BF1-A8D5-F586-285E-3E2C51121E39}"/>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16590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p>
        </p:txBody>
      </p:sp>
      <p:sp>
        <p:nvSpPr>
          <p:cNvPr id="3" name="Subtitle 2">
            <a:extLst>
              <a:ext uri="{FF2B5EF4-FFF2-40B4-BE49-F238E27FC236}">
                <a16:creationId xmlns:a16="http://schemas.microsoft.com/office/drawing/2014/main" xmlns=""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083AE59-8E21-449F-86DA-5BE297010864}"/>
              </a:ext>
            </a:extLst>
          </p:cNvPr>
          <p:cNvSpPr>
            <a:spLocks noGrp="1"/>
          </p:cNvSpPr>
          <p:nvPr>
            <p:ph type="dt" sz="half" idx="10"/>
          </p:nvPr>
        </p:nvSpPr>
        <p:spPr/>
        <p:txBody>
          <a:bodyPr/>
          <a:lstStyle/>
          <a:p>
            <a:fld id="{655A5808-3B61-48CC-92EF-85AC2E0DFA56}" type="datetime2">
              <a:rPr lang="en-US" smtClean="0"/>
              <a:t>Monday, February 26, 2024</a:t>
            </a:fld>
            <a:endParaRPr lang="en-US"/>
          </a:p>
        </p:txBody>
      </p:sp>
      <p:sp>
        <p:nvSpPr>
          <p:cNvPr id="5" name="Footer Placeholder 4">
            <a:extLst>
              <a:ext uri="{FF2B5EF4-FFF2-40B4-BE49-F238E27FC236}">
                <a16:creationId xmlns:a16="http://schemas.microsoft.com/office/drawing/2014/main" xmlns=""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0238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A45EE9-11D3-436C-9D73-1AA6CCDB165F}"/>
              </a:ext>
            </a:extLst>
          </p:cNvPr>
          <p:cNvSpPr>
            <a:spLocks noGrp="1"/>
          </p:cNvSpPr>
          <p:nvPr>
            <p:ph type="dt" sz="half" idx="10"/>
          </p:nvPr>
        </p:nvSpPr>
        <p:spPr/>
        <p:txBody>
          <a:bodyPr/>
          <a:lstStyle/>
          <a:p>
            <a:fld id="{2F3AF3C6-0FD4-4939-991C-00DDE5C56815}" type="datetime2">
              <a:rPr lang="en-US" smtClean="0"/>
              <a:t>Monday, February 26, 2024</a:t>
            </a:fld>
            <a:endParaRPr lang="en-US"/>
          </a:p>
        </p:txBody>
      </p:sp>
      <p:sp>
        <p:nvSpPr>
          <p:cNvPr id="5" name="Footer Placeholder 4">
            <a:extLst>
              <a:ext uri="{FF2B5EF4-FFF2-40B4-BE49-F238E27FC236}">
                <a16:creationId xmlns:a16="http://schemas.microsoft.com/office/drawing/2014/main" xmlns=""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0776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xmlns=""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22993-6E28-44BB-B983-095B476B801A}"/>
              </a:ext>
            </a:extLst>
          </p:cNvPr>
          <p:cNvSpPr>
            <a:spLocks noGrp="1"/>
          </p:cNvSpPr>
          <p:nvPr>
            <p:ph type="dt" sz="half" idx="10"/>
          </p:nvPr>
        </p:nvSpPr>
        <p:spPr/>
        <p:txBody>
          <a:bodyPr/>
          <a:lstStyle/>
          <a:p>
            <a:fld id="{86807482-8128-47C6-A8DD-6452B0291CFF}" type="datetime2">
              <a:rPr lang="en-US" smtClean="0"/>
              <a:t>Monday, February 26, 2024</a:t>
            </a:fld>
            <a:endParaRPr lang="en-US"/>
          </a:p>
        </p:txBody>
      </p:sp>
      <p:sp>
        <p:nvSpPr>
          <p:cNvPr id="5" name="Footer Placeholder 4">
            <a:extLst>
              <a:ext uri="{FF2B5EF4-FFF2-40B4-BE49-F238E27FC236}">
                <a16:creationId xmlns:a16="http://schemas.microsoft.com/office/drawing/2014/main" xmlns=""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7153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C50007-C799-4117-8ACD-5EE980E63F17}"/>
              </a:ext>
            </a:extLst>
          </p:cNvPr>
          <p:cNvSpPr>
            <a:spLocks noGrp="1"/>
          </p:cNvSpPr>
          <p:nvPr>
            <p:ph type="dt" sz="half" idx="10"/>
          </p:nvPr>
        </p:nvSpPr>
        <p:spPr/>
        <p:txBody>
          <a:bodyPr/>
          <a:lstStyle/>
          <a:p>
            <a:fld id="{37903F25-275E-41DE-BE3B-EBF0DB49F9B1}" type="datetime2">
              <a:rPr lang="en-US" smtClean="0"/>
              <a:t>Monday, February 26, 2024</a:t>
            </a:fld>
            <a:endParaRPr lang="en-US"/>
          </a:p>
        </p:txBody>
      </p:sp>
      <p:sp>
        <p:nvSpPr>
          <p:cNvPr id="6" name="Footer Placeholder 5">
            <a:extLst>
              <a:ext uri="{FF2B5EF4-FFF2-40B4-BE49-F238E27FC236}">
                <a16:creationId xmlns:a16="http://schemas.microsoft.com/office/drawing/2014/main" xmlns=""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8298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5ED06-FE54-4B86-A8D4-07D0EB08C3AB}"/>
              </a:ext>
            </a:extLst>
          </p:cNvPr>
          <p:cNvSpPr>
            <a:spLocks noGrp="1"/>
          </p:cNvSpPr>
          <p:nvPr>
            <p:ph type="dt" sz="half" idx="10"/>
          </p:nvPr>
        </p:nvSpPr>
        <p:spPr/>
        <p:txBody>
          <a:bodyPr/>
          <a:lstStyle/>
          <a:p>
            <a:fld id="{EE475572-4A44-4171-84AA-64D42C8050A6}" type="datetime2">
              <a:rPr lang="en-US" smtClean="0"/>
              <a:t>Monday, February 26, 2024</a:t>
            </a:fld>
            <a:endParaRPr lang="en-US"/>
          </a:p>
        </p:txBody>
      </p:sp>
      <p:sp>
        <p:nvSpPr>
          <p:cNvPr id="8" name="Footer Placeholder 7">
            <a:extLst>
              <a:ext uri="{FF2B5EF4-FFF2-40B4-BE49-F238E27FC236}">
                <a16:creationId xmlns:a16="http://schemas.microsoft.com/office/drawing/2014/main" xmlns=""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xmlns=""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244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E3617E-4B11-481F-AC6E-00031790294A}"/>
              </a:ext>
            </a:extLst>
          </p:cNvPr>
          <p:cNvSpPr>
            <a:spLocks noGrp="1"/>
          </p:cNvSpPr>
          <p:nvPr>
            <p:ph type="dt" sz="half" idx="10"/>
          </p:nvPr>
        </p:nvSpPr>
        <p:spPr/>
        <p:txBody>
          <a:bodyPr/>
          <a:lstStyle/>
          <a:p>
            <a:fld id="{C4C1612E-528E-4FD5-9E9E-E15F1108F171}" type="datetime2">
              <a:rPr lang="en-US" smtClean="0"/>
              <a:t>Monday, February 26, 2024</a:t>
            </a:fld>
            <a:endParaRPr lang="en-US"/>
          </a:p>
        </p:txBody>
      </p:sp>
      <p:sp>
        <p:nvSpPr>
          <p:cNvPr id="4" name="Footer Placeholder 3">
            <a:extLst>
              <a:ext uri="{FF2B5EF4-FFF2-40B4-BE49-F238E27FC236}">
                <a16:creationId xmlns:a16="http://schemas.microsoft.com/office/drawing/2014/main" xmlns=""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8262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C9E28E-1389-47AF-B3EB-22571417ACBE}"/>
              </a:ext>
            </a:extLst>
          </p:cNvPr>
          <p:cNvSpPr>
            <a:spLocks noGrp="1"/>
          </p:cNvSpPr>
          <p:nvPr>
            <p:ph type="dt" sz="half" idx="10"/>
          </p:nvPr>
        </p:nvSpPr>
        <p:spPr/>
        <p:txBody>
          <a:bodyPr/>
          <a:lstStyle/>
          <a:p>
            <a:fld id="{D4F6D862-A06D-436F-A92E-EBAAD50B6E50}" type="datetime2">
              <a:rPr lang="en-US" smtClean="0"/>
              <a:t>Monday, February 26, 2024</a:t>
            </a:fld>
            <a:endParaRPr lang="en-US"/>
          </a:p>
        </p:txBody>
      </p:sp>
      <p:sp>
        <p:nvSpPr>
          <p:cNvPr id="3" name="Footer Placeholder 2">
            <a:extLst>
              <a:ext uri="{FF2B5EF4-FFF2-40B4-BE49-F238E27FC236}">
                <a16:creationId xmlns:a16="http://schemas.microsoft.com/office/drawing/2014/main" xmlns=""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30753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A3535-184C-438C-AE91-9C42B7C5AFB6}"/>
              </a:ext>
            </a:extLst>
          </p:cNvPr>
          <p:cNvSpPr>
            <a:spLocks noGrp="1"/>
          </p:cNvSpPr>
          <p:nvPr>
            <p:ph type="dt" sz="half" idx="10"/>
          </p:nvPr>
        </p:nvSpPr>
        <p:spPr/>
        <p:txBody>
          <a:bodyPr/>
          <a:lstStyle/>
          <a:p>
            <a:fld id="{B73E0B7D-2260-4809-8F0A-9E5F3E24F169}" type="datetime2">
              <a:rPr lang="en-US" smtClean="0"/>
              <a:t>Monday, February 26, 2024</a:t>
            </a:fld>
            <a:endParaRPr lang="en-US"/>
          </a:p>
        </p:txBody>
      </p:sp>
      <p:sp>
        <p:nvSpPr>
          <p:cNvPr id="6" name="Footer Placeholder 5">
            <a:extLst>
              <a:ext uri="{FF2B5EF4-FFF2-40B4-BE49-F238E27FC236}">
                <a16:creationId xmlns:a16="http://schemas.microsoft.com/office/drawing/2014/main" xmlns=""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5595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6B9FC-BF07-2214-1A76-09F63646E5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DD15545-1CB5-1835-34F1-FA1BB2C17D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FAFC008-43B7-46C4-82A6-7AA7659C07A5}"/>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5" name="Footer Placeholder 4">
            <a:extLst>
              <a:ext uri="{FF2B5EF4-FFF2-40B4-BE49-F238E27FC236}">
                <a16:creationId xmlns:a16="http://schemas.microsoft.com/office/drawing/2014/main" xmlns="" id="{0D8539EE-EA64-1327-61F4-F3BEC0111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99C8701-C379-62D8-7A43-EB56E159E858}"/>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1020903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xmlns=""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706DF-52A3-4F34-9BF5-E1ACD5D54283}"/>
              </a:ext>
            </a:extLst>
          </p:cNvPr>
          <p:cNvSpPr>
            <a:spLocks noGrp="1"/>
          </p:cNvSpPr>
          <p:nvPr>
            <p:ph type="dt" sz="half" idx="10"/>
          </p:nvPr>
        </p:nvSpPr>
        <p:spPr/>
        <p:txBody>
          <a:bodyPr/>
          <a:lstStyle/>
          <a:p>
            <a:fld id="{3C8E4735-C637-46A3-94EB-AB3AC4188D2F}" type="datetime2">
              <a:rPr lang="en-US" smtClean="0"/>
              <a:t>Monday, February 26, 2024</a:t>
            </a:fld>
            <a:endParaRPr lang="en-US"/>
          </a:p>
        </p:txBody>
      </p:sp>
      <p:sp>
        <p:nvSpPr>
          <p:cNvPr id="6" name="Footer Placeholder 5">
            <a:extLst>
              <a:ext uri="{FF2B5EF4-FFF2-40B4-BE49-F238E27FC236}">
                <a16:creationId xmlns:a16="http://schemas.microsoft.com/office/drawing/2014/main" xmlns=""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6584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FD700-765A-4DE6-A8EC-9D9D92FCBB42}"/>
              </a:ext>
            </a:extLst>
          </p:cNvPr>
          <p:cNvSpPr>
            <a:spLocks noGrp="1"/>
          </p:cNvSpPr>
          <p:nvPr>
            <p:ph type="dt" sz="half" idx="10"/>
          </p:nvPr>
        </p:nvSpPr>
        <p:spPr/>
        <p:txBody>
          <a:bodyPr/>
          <a:lstStyle/>
          <a:p>
            <a:fld id="{735E98AF-4574-4509-BF7A-519ACD5BF826}" type="datetime2">
              <a:rPr lang="en-US" smtClean="0"/>
              <a:t>Monday, February 26, 2024</a:t>
            </a:fld>
            <a:endParaRPr lang="en-US"/>
          </a:p>
        </p:txBody>
      </p:sp>
      <p:sp>
        <p:nvSpPr>
          <p:cNvPr id="5" name="Footer Placeholder 4">
            <a:extLst>
              <a:ext uri="{FF2B5EF4-FFF2-40B4-BE49-F238E27FC236}">
                <a16:creationId xmlns:a16="http://schemas.microsoft.com/office/drawing/2014/main" xmlns=""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72497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B850CC-FB43-4988-8D4E-9C54C20185B4}"/>
              </a:ext>
            </a:extLst>
          </p:cNvPr>
          <p:cNvSpPr>
            <a:spLocks noGrp="1"/>
          </p:cNvSpPr>
          <p:nvPr>
            <p:ph type="dt" sz="half" idx="10"/>
          </p:nvPr>
        </p:nvSpPr>
        <p:spPr/>
        <p:txBody>
          <a:bodyPr/>
          <a:lstStyle/>
          <a:p>
            <a:fld id="{93DD97D4-9636-490F-85D0-E926C2B6F3B1}" type="datetime2">
              <a:rPr lang="en-US" smtClean="0"/>
              <a:t>Monday, February 26, 2024</a:t>
            </a:fld>
            <a:endParaRPr lang="en-US"/>
          </a:p>
        </p:txBody>
      </p:sp>
      <p:sp>
        <p:nvSpPr>
          <p:cNvPr id="5" name="Footer Placeholder 4">
            <a:extLst>
              <a:ext uri="{FF2B5EF4-FFF2-40B4-BE49-F238E27FC236}">
                <a16:creationId xmlns:a16="http://schemas.microsoft.com/office/drawing/2014/main" xmlns=""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5804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3202D-8958-94FA-1359-FBE98063E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228E056-4013-74EF-D8D8-33CA6D3DC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209D59-43B9-8A3C-286B-8F123B880061}"/>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5" name="Footer Placeholder 4">
            <a:extLst>
              <a:ext uri="{FF2B5EF4-FFF2-40B4-BE49-F238E27FC236}">
                <a16:creationId xmlns:a16="http://schemas.microsoft.com/office/drawing/2014/main" xmlns="" id="{DC7EEA8E-3B2E-8D81-9260-EBE29A9A6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A0AFB0-93AA-0CA0-F5E4-A8AFAF8628FB}"/>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310606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BF8EB-4B9C-4E8E-78C8-A7BAF96D51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6BFEDD4-AA40-64B8-67CF-65DB37809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09E80ED-B74A-6D97-881C-BE7DA015F8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84D0916-1B05-F20A-1EE4-7519AFFF7596}"/>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6" name="Footer Placeholder 5">
            <a:extLst>
              <a:ext uri="{FF2B5EF4-FFF2-40B4-BE49-F238E27FC236}">
                <a16:creationId xmlns:a16="http://schemas.microsoft.com/office/drawing/2014/main" xmlns="" id="{4F8997CB-3446-3F2B-D48C-749EC2CDDA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811DEF9-1B23-031F-E88F-CC74A5E75AC2}"/>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128382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F1411-282D-860C-4141-12D199CFD7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4F44D05-46B3-8703-596B-BB73DC311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BB45995-4524-43CC-7EEF-1EB807A927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F6059B4-2221-315C-C4F5-88093FDDA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25EA96-FBFE-B834-0FA1-D6CA9475E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3EA0F9E-D328-844C-D30E-8BB586502BEF}"/>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8" name="Footer Placeholder 7">
            <a:extLst>
              <a:ext uri="{FF2B5EF4-FFF2-40B4-BE49-F238E27FC236}">
                <a16:creationId xmlns:a16="http://schemas.microsoft.com/office/drawing/2014/main" xmlns="" id="{F68792A8-9FA9-EFBB-B23F-4023515B52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F959D0A-43BE-48F3-BACD-75E439622B42}"/>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89030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1BB5D-840F-30F4-58C0-6F7AF7EDCF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08C3A1E-44C4-77A8-401A-F0ADA48EA022}"/>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4" name="Footer Placeholder 3">
            <a:extLst>
              <a:ext uri="{FF2B5EF4-FFF2-40B4-BE49-F238E27FC236}">
                <a16:creationId xmlns:a16="http://schemas.microsoft.com/office/drawing/2014/main" xmlns="" id="{A04D5658-3CC8-6235-7945-7810132D04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5F89BD5-0898-7BD0-4163-A261F8AE70E4}"/>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284458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09DBF3-BDF0-3679-D263-E6DA8CE08042}"/>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3" name="Footer Placeholder 2">
            <a:extLst>
              <a:ext uri="{FF2B5EF4-FFF2-40B4-BE49-F238E27FC236}">
                <a16:creationId xmlns:a16="http://schemas.microsoft.com/office/drawing/2014/main" xmlns="" id="{41938296-DB7C-83F9-155D-D52449E4CF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9512896-C375-EF79-4664-62170F16AF94}"/>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2607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224DA-BF26-AD48-52AE-87DE1A221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2F67F72-C5B3-044C-C1B1-C3FE8A898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7B6BA73-AB2C-8412-9FB4-F290F11F3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4CDE35-9290-4BFA-9BF3-6C3C55300257}"/>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6" name="Footer Placeholder 5">
            <a:extLst>
              <a:ext uri="{FF2B5EF4-FFF2-40B4-BE49-F238E27FC236}">
                <a16:creationId xmlns:a16="http://schemas.microsoft.com/office/drawing/2014/main" xmlns="" id="{CD8F199C-51CB-58DA-B31D-B508A9B56E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7995E76-5CEE-C0A2-8BF8-51E482068288}"/>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394608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8C586-57CB-90D9-1217-58233E652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75CAB27-AF94-A257-90FC-3DFC039D5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880BCE9-9AF9-A91D-E7F7-0AC12B836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D6AB10-4DEC-B1AC-4090-8AFA5AA6B6CD}"/>
              </a:ext>
            </a:extLst>
          </p:cNvPr>
          <p:cNvSpPr>
            <a:spLocks noGrp="1"/>
          </p:cNvSpPr>
          <p:nvPr>
            <p:ph type="dt" sz="half" idx="10"/>
          </p:nvPr>
        </p:nvSpPr>
        <p:spPr/>
        <p:txBody>
          <a:bodyPr/>
          <a:lstStyle/>
          <a:p>
            <a:fld id="{FAF45849-BA31-46CD-AE37-969A81611782}" type="datetimeFigureOut">
              <a:rPr lang="en-GB" smtClean="0"/>
              <a:t>26/02/2024</a:t>
            </a:fld>
            <a:endParaRPr lang="en-GB"/>
          </a:p>
        </p:txBody>
      </p:sp>
      <p:sp>
        <p:nvSpPr>
          <p:cNvPr id="6" name="Footer Placeholder 5">
            <a:extLst>
              <a:ext uri="{FF2B5EF4-FFF2-40B4-BE49-F238E27FC236}">
                <a16:creationId xmlns:a16="http://schemas.microsoft.com/office/drawing/2014/main" xmlns="" id="{36BC2ECF-B8AD-A315-8820-FAC51DFAA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B51A50F-F181-631D-581C-B2E7AB523EEE}"/>
              </a:ext>
            </a:extLst>
          </p:cNvPr>
          <p:cNvSpPr>
            <a:spLocks noGrp="1"/>
          </p:cNvSpPr>
          <p:nvPr>
            <p:ph type="sldNum" sz="quarter" idx="12"/>
          </p:nvPr>
        </p:nvSpPr>
        <p:spPr/>
        <p:txBody>
          <a:bodyPr/>
          <a:lstStyle/>
          <a:p>
            <a:fld id="{63BB5EFB-79E6-43F0-BFF2-DEA2E4FE4049}" type="slidenum">
              <a:rPr lang="en-GB" smtClean="0"/>
              <a:t>‹#›</a:t>
            </a:fld>
            <a:endParaRPr lang="en-GB"/>
          </a:p>
        </p:txBody>
      </p:sp>
    </p:spTree>
    <p:extLst>
      <p:ext uri="{BB962C8B-B14F-4D97-AF65-F5344CB8AC3E}">
        <p14:creationId xmlns:p14="http://schemas.microsoft.com/office/powerpoint/2010/main" val="228665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62FB7C-68AA-F5DC-05A7-3965BA8BB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539050B-0214-8240-7F2A-22C547D61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7D9FB5C-8293-912D-C9C7-C1D804449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45849-BA31-46CD-AE37-969A81611782}" type="datetimeFigureOut">
              <a:rPr lang="en-GB" smtClean="0"/>
              <a:t>26/02/2024</a:t>
            </a:fld>
            <a:endParaRPr lang="en-GB"/>
          </a:p>
        </p:txBody>
      </p:sp>
      <p:sp>
        <p:nvSpPr>
          <p:cNvPr id="5" name="Footer Placeholder 4">
            <a:extLst>
              <a:ext uri="{FF2B5EF4-FFF2-40B4-BE49-F238E27FC236}">
                <a16:creationId xmlns:a16="http://schemas.microsoft.com/office/drawing/2014/main" xmlns="" id="{B59730ED-6ABA-EC45-1E65-7144D6733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8EA3632-8D4D-D2DF-5A61-7D2AE7D5B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B5EFB-79E6-43F0-BFF2-DEA2E4FE4049}" type="slidenum">
              <a:rPr lang="en-GB" smtClean="0"/>
              <a:t>‹#›</a:t>
            </a:fld>
            <a:endParaRPr lang="en-GB"/>
          </a:p>
        </p:txBody>
      </p:sp>
    </p:spTree>
    <p:extLst>
      <p:ext uri="{BB962C8B-B14F-4D97-AF65-F5344CB8AC3E}">
        <p14:creationId xmlns:p14="http://schemas.microsoft.com/office/powerpoint/2010/main" val="115661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xmlns=""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February 26, 2024</a:t>
            </a:fld>
            <a:endParaRPr lang="en-US" cap="all"/>
          </a:p>
        </p:txBody>
      </p:sp>
      <p:sp>
        <p:nvSpPr>
          <p:cNvPr id="5" name="Footer Placeholder 4">
            <a:extLst>
              <a:ext uri="{FF2B5EF4-FFF2-40B4-BE49-F238E27FC236}">
                <a16:creationId xmlns:a16="http://schemas.microsoft.com/office/drawing/2014/main" xmlns=""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xmlns=""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731967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BF4DF2C-F028-4921-9C23-41303F650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16C2293A-2E9A-486B-9408-60AC658348FB}"/>
              </a:ext>
            </a:extLst>
          </p:cNvPr>
          <p:cNvSpPr>
            <a:spLocks noGrp="1"/>
          </p:cNvSpPr>
          <p:nvPr>
            <p:ph type="ctrTitle"/>
          </p:nvPr>
        </p:nvSpPr>
        <p:spPr>
          <a:xfrm>
            <a:off x="457200" y="1598246"/>
            <a:ext cx="4412419" cy="3626217"/>
          </a:xfrm>
        </p:spPr>
        <p:txBody>
          <a:bodyPr anchor="t">
            <a:normAutofit/>
          </a:bodyPr>
          <a:lstStyle/>
          <a:p>
            <a:pPr algn="r"/>
            <a:r>
              <a:rPr lang="en-GB" sz="6200">
                <a:solidFill>
                  <a:srgbClr val="FFFFFF"/>
                </a:solidFill>
              </a:rPr>
              <a:t>SPRING TERM 2024 CLERKS’ BRIEFING</a:t>
            </a:r>
          </a:p>
        </p:txBody>
      </p:sp>
      <p:sp>
        <p:nvSpPr>
          <p:cNvPr id="3" name="Subtitle 2">
            <a:extLst>
              <a:ext uri="{FF2B5EF4-FFF2-40B4-BE49-F238E27FC236}">
                <a16:creationId xmlns:a16="http://schemas.microsoft.com/office/drawing/2014/main" xmlns="" id="{7F8816A0-9D91-43E1-BA32-E76BD79209AF}"/>
              </a:ext>
            </a:extLst>
          </p:cNvPr>
          <p:cNvSpPr>
            <a:spLocks noGrp="1"/>
          </p:cNvSpPr>
          <p:nvPr>
            <p:ph type="subTitle" idx="1"/>
          </p:nvPr>
        </p:nvSpPr>
        <p:spPr>
          <a:xfrm>
            <a:off x="457200" y="5350213"/>
            <a:ext cx="4412417" cy="1031537"/>
          </a:xfrm>
        </p:spPr>
        <p:txBody>
          <a:bodyPr>
            <a:normAutofit/>
          </a:bodyPr>
          <a:lstStyle/>
          <a:p>
            <a:pPr algn="r"/>
            <a:r>
              <a:rPr lang="en-GB" sz="1500">
                <a:solidFill>
                  <a:srgbClr val="FFFFFF"/>
                </a:solidFill>
              </a:rPr>
              <a:t>TINA WEAVERS</a:t>
            </a:r>
          </a:p>
          <a:p>
            <a:pPr algn="r"/>
            <a:r>
              <a:rPr lang="en-GB" sz="1500">
                <a:solidFill>
                  <a:srgbClr val="FFFFFF"/>
                </a:solidFill>
              </a:rPr>
              <a:t>CHAIR</a:t>
            </a:r>
          </a:p>
          <a:p>
            <a:pPr algn="r"/>
            <a:r>
              <a:rPr lang="en-GB" sz="1500">
                <a:solidFill>
                  <a:srgbClr val="FFFFFF"/>
                </a:solidFill>
              </a:rPr>
              <a:t>ESSEX CLERKS ASSOCIATION</a:t>
            </a:r>
          </a:p>
        </p:txBody>
      </p:sp>
      <p:cxnSp>
        <p:nvCxnSpPr>
          <p:cNvPr id="13" name="Straight Connector 12">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D2207C0E-BB07-4F8B-A6C9-77641A49C784}"/>
              </a:ext>
            </a:extLst>
          </p:cNvPr>
          <p:cNvPicPr>
            <a:picLocks noChangeAspect="1"/>
          </p:cNvPicPr>
          <p:nvPr/>
        </p:nvPicPr>
        <p:blipFill>
          <a:blip r:embed="rId3"/>
          <a:stretch>
            <a:fillRect/>
          </a:stretch>
        </p:blipFill>
        <p:spPr>
          <a:xfrm>
            <a:off x="6527867" y="0"/>
            <a:ext cx="5664133" cy="2138211"/>
          </a:xfrm>
          <a:prstGeom prst="rect">
            <a:avLst/>
          </a:prstGeom>
        </p:spPr>
      </p:pic>
      <p:grpSp>
        <p:nvGrpSpPr>
          <p:cNvPr id="15" name="Group 14">
            <a:extLst>
              <a:ext uri="{FF2B5EF4-FFF2-40B4-BE49-F238E27FC236}">
                <a16:creationId xmlns:a16="http://schemas.microsoft.com/office/drawing/2014/main" xmlns="" id="{892B7B61-D701-474B-AE8F-EA238B550A7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12034" y="1267063"/>
            <a:ext cx="368480" cy="519967"/>
            <a:chOff x="11512034" y="1267063"/>
            <a:chExt cx="368480" cy="519967"/>
          </a:xfrm>
          <a:solidFill>
            <a:srgbClr val="FFFFFF"/>
          </a:solidFill>
        </p:grpSpPr>
        <p:sp>
          <p:nvSpPr>
            <p:cNvPr id="16" name="Graphic 17">
              <a:extLst>
                <a:ext uri="{FF2B5EF4-FFF2-40B4-BE49-F238E27FC236}">
                  <a16:creationId xmlns:a16="http://schemas.microsoft.com/office/drawing/2014/main" xmlns="" id="{B71758F4-3F46-45DA-8AC5-4E508DA080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21">
              <a:extLst>
                <a:ext uri="{FF2B5EF4-FFF2-40B4-BE49-F238E27FC236}">
                  <a16:creationId xmlns:a16="http://schemas.microsoft.com/office/drawing/2014/main" xmlns="" id="{8D61482F-F3C5-4D66-8C5D-C6BBE3E12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5" name="Picture 4">
            <a:extLst>
              <a:ext uri="{FF2B5EF4-FFF2-40B4-BE49-F238E27FC236}">
                <a16:creationId xmlns:a16="http://schemas.microsoft.com/office/drawing/2014/main" xmlns="" id="{E09ADD3B-E852-5BC0-7152-63472DFB64FE}"/>
              </a:ext>
            </a:extLst>
          </p:cNvPr>
          <p:cNvPicPr>
            <a:picLocks noChangeAspect="1"/>
          </p:cNvPicPr>
          <p:nvPr/>
        </p:nvPicPr>
        <p:blipFill>
          <a:blip r:embed="rId4"/>
          <a:stretch>
            <a:fillRect/>
          </a:stretch>
        </p:blipFill>
        <p:spPr>
          <a:xfrm>
            <a:off x="8436045" y="2275410"/>
            <a:ext cx="3761789" cy="4582590"/>
          </a:xfrm>
          <a:prstGeom prst="rect">
            <a:avLst/>
          </a:prstGeom>
        </p:spPr>
      </p:pic>
      <p:pic>
        <p:nvPicPr>
          <p:cNvPr id="6" name="Picture 5">
            <a:extLst>
              <a:ext uri="{FF2B5EF4-FFF2-40B4-BE49-F238E27FC236}">
                <a16:creationId xmlns:a16="http://schemas.microsoft.com/office/drawing/2014/main" xmlns="" id="{F7DA21A5-DCA9-3BA6-B870-74D18C5FBF56}"/>
              </a:ext>
            </a:extLst>
          </p:cNvPr>
          <p:cNvPicPr>
            <a:picLocks noChangeAspect="1"/>
          </p:cNvPicPr>
          <p:nvPr/>
        </p:nvPicPr>
        <p:blipFill>
          <a:blip r:embed="rId5"/>
          <a:stretch>
            <a:fillRect/>
          </a:stretch>
        </p:blipFill>
        <p:spPr>
          <a:xfrm>
            <a:off x="5641521" y="2489982"/>
            <a:ext cx="2600325" cy="3995224"/>
          </a:xfrm>
          <a:prstGeom prst="rect">
            <a:avLst/>
          </a:prstGeom>
        </p:spPr>
      </p:pic>
    </p:spTree>
    <p:extLst>
      <p:ext uri="{BB962C8B-B14F-4D97-AF65-F5344CB8AC3E}">
        <p14:creationId xmlns:p14="http://schemas.microsoft.com/office/powerpoint/2010/main" val="387627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sp>
        <p:nvSpPr>
          <p:cNvPr id="4" name="TextBox 3">
            <a:extLst>
              <a:ext uri="{FF2B5EF4-FFF2-40B4-BE49-F238E27FC236}">
                <a16:creationId xmlns:a16="http://schemas.microsoft.com/office/drawing/2014/main" xmlns="" id="{467F7E07-73CC-3274-7EC9-EF74B9889D4C}"/>
              </a:ext>
            </a:extLst>
          </p:cNvPr>
          <p:cNvSpPr txBox="1"/>
          <p:nvPr/>
        </p:nvSpPr>
        <p:spPr>
          <a:xfrm>
            <a:off x="397565" y="671777"/>
            <a:ext cx="7275443" cy="1077218"/>
          </a:xfrm>
          <a:prstGeom prst="rect">
            <a:avLst/>
          </a:prstGeom>
          <a:noFill/>
        </p:spPr>
        <p:txBody>
          <a:bodyPr wrap="square">
            <a:spAutoFit/>
          </a:bodyPr>
          <a:lstStyle/>
          <a:p>
            <a:r>
              <a:rPr lang="en-GB" sz="3200" b="1"/>
              <a:t>NATIONAL GOVERNANCE ASSOCIATION</a:t>
            </a:r>
          </a:p>
          <a:p>
            <a:r>
              <a:rPr lang="en-GB" sz="3200" b="1"/>
              <a:t>Taking Stock of Governance Workload</a:t>
            </a:r>
          </a:p>
        </p:txBody>
      </p:sp>
      <p:sp>
        <p:nvSpPr>
          <p:cNvPr id="7" name="TextBox 6">
            <a:extLst>
              <a:ext uri="{FF2B5EF4-FFF2-40B4-BE49-F238E27FC236}">
                <a16:creationId xmlns:a16="http://schemas.microsoft.com/office/drawing/2014/main" xmlns="" id="{2BDED6FE-E1B4-FCD6-ADBA-E7FD6A56A20B}"/>
              </a:ext>
            </a:extLst>
          </p:cNvPr>
          <p:cNvSpPr txBox="1"/>
          <p:nvPr/>
        </p:nvSpPr>
        <p:spPr>
          <a:xfrm>
            <a:off x="1577008" y="2196124"/>
            <a:ext cx="10283688" cy="4524315"/>
          </a:xfrm>
          <a:prstGeom prst="rect">
            <a:avLst/>
          </a:prstGeom>
          <a:noFill/>
        </p:spPr>
        <p:txBody>
          <a:bodyPr wrap="square">
            <a:spAutoFit/>
          </a:bodyPr>
          <a:lstStyle/>
          <a:p>
            <a:pPr marL="342900" indent="-342900">
              <a:buFont typeface="Arial" panose="020B0604020202020204" pitchFamily="34" charset="0"/>
              <a:buChar char="•"/>
            </a:pPr>
            <a:r>
              <a:rPr lang="en-GB" sz="2400"/>
              <a:t>Increasing numbers of exclusions</a:t>
            </a:r>
          </a:p>
          <a:p>
            <a:pPr marL="342900" indent="-342900">
              <a:buFont typeface="Arial" panose="020B0604020202020204" pitchFamily="34" charset="0"/>
              <a:buChar char="•"/>
            </a:pPr>
            <a:r>
              <a:rPr lang="en-GB" sz="2400"/>
              <a:t>Increasing numbers and complexity of  complaints </a:t>
            </a:r>
          </a:p>
          <a:p>
            <a:pPr marL="342900" indent="-342900">
              <a:buFont typeface="Arial" panose="020B0604020202020204" pitchFamily="34" charset="0"/>
              <a:buChar char="•"/>
            </a:pPr>
            <a:r>
              <a:rPr lang="en-GB" sz="2400"/>
              <a:t>The challenges of the wider system increase the challenges for governing boards</a:t>
            </a:r>
          </a:p>
          <a:p>
            <a:pPr marL="342900" indent="-342900">
              <a:buFont typeface="Arial" panose="020B0604020202020204" pitchFamily="34" charset="0"/>
              <a:buChar char="•"/>
            </a:pPr>
            <a:r>
              <a:rPr lang="en-GB" sz="2400"/>
              <a:t>The widening expectations on schools to support families apply to governing boards too</a:t>
            </a:r>
          </a:p>
          <a:p>
            <a:pPr marL="342900" indent="-342900">
              <a:buFont typeface="Arial" panose="020B0604020202020204" pitchFamily="34" charset="0"/>
              <a:buChar char="•"/>
            </a:pPr>
            <a:r>
              <a:rPr lang="en-GB" sz="2400"/>
              <a:t>Increasing board vacancies leads to pressures on others</a:t>
            </a:r>
          </a:p>
          <a:p>
            <a:pPr marL="342900" indent="-342900">
              <a:buFont typeface="Arial" panose="020B0604020202020204" pitchFamily="34" charset="0"/>
              <a:buChar char="•"/>
            </a:pPr>
            <a:r>
              <a:rPr lang="en-GB" sz="2400"/>
              <a:t>The responsibility of chairs feels greater </a:t>
            </a:r>
          </a:p>
          <a:p>
            <a:pPr marL="342900" indent="-342900">
              <a:buFont typeface="Arial" panose="020B0604020202020204" pitchFamily="34" charset="0"/>
              <a:buChar char="•"/>
            </a:pPr>
            <a:r>
              <a:rPr lang="en-GB" sz="2400"/>
              <a:t>Inefficient board practice and dysfunctional dynamics</a:t>
            </a:r>
          </a:p>
          <a:p>
            <a:pPr marL="342900" indent="-342900">
              <a:buFont typeface="Arial" panose="020B0604020202020204" pitchFamily="34" charset="0"/>
              <a:buChar char="•"/>
            </a:pPr>
            <a:r>
              <a:rPr lang="en-GB" sz="2400"/>
              <a:t>Training expectations that go beyond induction have become overwhelming</a:t>
            </a:r>
          </a:p>
          <a:p>
            <a:pPr marL="342900" indent="-342900">
              <a:buFont typeface="Arial" panose="020B0604020202020204" pitchFamily="34" charset="0"/>
              <a:buChar char="•"/>
            </a:pPr>
            <a:r>
              <a:rPr lang="en-GB" sz="2400"/>
              <a:t>The sheer amount of time it takes to govern is difficult to reconcile with other commitments  </a:t>
            </a:r>
          </a:p>
        </p:txBody>
      </p:sp>
    </p:spTree>
    <p:extLst>
      <p:ext uri="{BB962C8B-B14F-4D97-AF65-F5344CB8AC3E}">
        <p14:creationId xmlns:p14="http://schemas.microsoft.com/office/powerpoint/2010/main" val="210517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sp>
        <p:nvSpPr>
          <p:cNvPr id="7" name="TextBox 6">
            <a:extLst>
              <a:ext uri="{FF2B5EF4-FFF2-40B4-BE49-F238E27FC236}">
                <a16:creationId xmlns:a16="http://schemas.microsoft.com/office/drawing/2014/main" xmlns="" id="{2FC8E9B2-42C1-819B-1365-C16342C833C5}"/>
              </a:ext>
            </a:extLst>
          </p:cNvPr>
          <p:cNvSpPr txBox="1"/>
          <p:nvPr/>
        </p:nvSpPr>
        <p:spPr>
          <a:xfrm>
            <a:off x="781409" y="1046922"/>
            <a:ext cx="7024121" cy="923330"/>
          </a:xfrm>
          <a:prstGeom prst="rect">
            <a:avLst/>
          </a:prstGeom>
          <a:noFill/>
        </p:spPr>
        <p:txBody>
          <a:bodyPr wrap="square" rtlCol="0">
            <a:spAutoFit/>
          </a:bodyPr>
          <a:lstStyle/>
          <a:p>
            <a:r>
              <a:rPr lang="en-GB" sz="5400"/>
              <a:t>Ofsted Update</a:t>
            </a:r>
          </a:p>
        </p:txBody>
      </p:sp>
      <p:sp>
        <p:nvSpPr>
          <p:cNvPr id="15" name="TextBox 14">
            <a:extLst>
              <a:ext uri="{FF2B5EF4-FFF2-40B4-BE49-F238E27FC236}">
                <a16:creationId xmlns:a16="http://schemas.microsoft.com/office/drawing/2014/main" xmlns="" id="{6FFB59E5-7607-408E-FCB6-CD531790245B}"/>
              </a:ext>
            </a:extLst>
          </p:cNvPr>
          <p:cNvSpPr txBox="1"/>
          <p:nvPr/>
        </p:nvSpPr>
        <p:spPr>
          <a:xfrm>
            <a:off x="1357155" y="2428967"/>
            <a:ext cx="9533583" cy="3785652"/>
          </a:xfrm>
          <a:prstGeom prst="rect">
            <a:avLst/>
          </a:prstGeom>
          <a:noFill/>
        </p:spPr>
        <p:txBody>
          <a:bodyPr wrap="square">
            <a:spAutoFit/>
          </a:bodyPr>
          <a:lstStyle/>
          <a:p>
            <a:pPr marL="0" indent="0" algn="ctr">
              <a:buNone/>
            </a:pPr>
            <a:r>
              <a:rPr lang="en-GB" sz="4000" b="1"/>
              <a:t>OFSTED UPDATE</a:t>
            </a:r>
          </a:p>
          <a:p>
            <a:pPr marL="0" indent="0" algn="ctr">
              <a:buNone/>
            </a:pPr>
            <a:endParaRPr lang="en-GB" sz="4000" b="1" i="1"/>
          </a:p>
          <a:p>
            <a:pPr marL="0" indent="0" algn="ctr">
              <a:buNone/>
            </a:pPr>
            <a:r>
              <a:rPr lang="en-GB" sz="4000" b="1" i="1"/>
              <a:t>The Big Listen</a:t>
            </a:r>
          </a:p>
          <a:p>
            <a:pPr marL="0" indent="0" algn="ctr">
              <a:buNone/>
            </a:pPr>
            <a:endParaRPr lang="en-GB" sz="4000" b="1" i="1"/>
          </a:p>
          <a:p>
            <a:pPr marL="0" indent="0" algn="ctr">
              <a:buNone/>
            </a:pPr>
            <a:r>
              <a:rPr lang="en-GB" sz="4000" b="1" i="1"/>
              <a:t>NGA updated guidance for governors to prepare for inspection</a:t>
            </a:r>
          </a:p>
        </p:txBody>
      </p:sp>
    </p:spTree>
    <p:extLst>
      <p:ext uri="{BB962C8B-B14F-4D97-AF65-F5344CB8AC3E}">
        <p14:creationId xmlns:p14="http://schemas.microsoft.com/office/powerpoint/2010/main" val="311467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sp>
        <p:nvSpPr>
          <p:cNvPr id="15" name="TextBox 14">
            <a:extLst>
              <a:ext uri="{FF2B5EF4-FFF2-40B4-BE49-F238E27FC236}">
                <a16:creationId xmlns:a16="http://schemas.microsoft.com/office/drawing/2014/main" xmlns="" id="{6FFB59E5-7607-408E-FCB6-CD531790245B}"/>
              </a:ext>
            </a:extLst>
          </p:cNvPr>
          <p:cNvSpPr txBox="1"/>
          <p:nvPr/>
        </p:nvSpPr>
        <p:spPr>
          <a:xfrm>
            <a:off x="1357155" y="1926843"/>
            <a:ext cx="9533583" cy="4708981"/>
          </a:xfrm>
          <a:prstGeom prst="rect">
            <a:avLst/>
          </a:prstGeom>
          <a:noFill/>
        </p:spPr>
        <p:txBody>
          <a:bodyPr wrap="square">
            <a:spAutoFit/>
          </a:bodyPr>
          <a:lstStyle/>
          <a:p>
            <a:r>
              <a:rPr lang="en-GB" sz="2800" b="1"/>
              <a:t>Greatest interest in academy conversion since 2018</a:t>
            </a:r>
          </a:p>
          <a:p>
            <a:pPr marL="914400" lvl="1" indent="-457200">
              <a:buFont typeface="Arial" panose="020B0604020202020204" pitchFamily="34" charset="0"/>
              <a:buChar char="•"/>
            </a:pPr>
            <a:r>
              <a:rPr lang="en-GB" sz="2800" b="1"/>
              <a:t>Trusts merging</a:t>
            </a:r>
          </a:p>
          <a:p>
            <a:pPr marL="914400" lvl="1" indent="-457200">
              <a:buFont typeface="Arial" panose="020B0604020202020204" pitchFamily="34" charset="0"/>
              <a:buChar char="•"/>
            </a:pPr>
            <a:r>
              <a:rPr lang="en-GB" sz="2800"/>
              <a:t>Financial fragility of small schools – seeking security in a MAT</a:t>
            </a:r>
          </a:p>
          <a:p>
            <a:pPr marL="914400" lvl="1" indent="-457200">
              <a:buFont typeface="Arial" panose="020B0604020202020204" pitchFamily="34" charset="0"/>
              <a:buChar char="•"/>
            </a:pPr>
            <a:r>
              <a:rPr lang="en-GB" sz="2800"/>
              <a:t>Benefits of being part of a MAT</a:t>
            </a:r>
          </a:p>
          <a:p>
            <a:pPr marL="457200" indent="-457200">
              <a:buFont typeface="Arial" panose="020B0604020202020204" pitchFamily="34" charset="0"/>
              <a:buChar char="•"/>
            </a:pPr>
            <a:r>
              <a:rPr lang="en-GB" sz="3200"/>
              <a:t>Is this the death of the SATs? </a:t>
            </a:r>
          </a:p>
          <a:p>
            <a:pPr marL="457200" indent="-457200">
              <a:buFont typeface="Arial" panose="020B0604020202020204" pitchFamily="34" charset="0"/>
              <a:buChar char="•"/>
            </a:pPr>
            <a:r>
              <a:rPr lang="en-GB" sz="3200"/>
              <a:t>Is academy conversion ‘an unnecessary distraction from at a time when schools are grappling with really pressing issues such as recruitment and retention, funding, inspection and the crisis in SEND provision’? </a:t>
            </a:r>
          </a:p>
        </p:txBody>
      </p:sp>
      <p:sp>
        <p:nvSpPr>
          <p:cNvPr id="2" name="TextBox 1">
            <a:extLst>
              <a:ext uri="{FF2B5EF4-FFF2-40B4-BE49-F238E27FC236}">
                <a16:creationId xmlns:a16="http://schemas.microsoft.com/office/drawing/2014/main" xmlns="" id="{6A875F6E-66B6-14DE-D35E-4D4E108BFF4F}"/>
              </a:ext>
            </a:extLst>
          </p:cNvPr>
          <p:cNvSpPr txBox="1"/>
          <p:nvPr/>
        </p:nvSpPr>
        <p:spPr>
          <a:xfrm>
            <a:off x="808274" y="445517"/>
            <a:ext cx="5751443" cy="707886"/>
          </a:xfrm>
          <a:prstGeom prst="rect">
            <a:avLst/>
          </a:prstGeom>
          <a:noFill/>
        </p:spPr>
        <p:txBody>
          <a:bodyPr wrap="square" rtlCol="0">
            <a:spAutoFit/>
          </a:bodyPr>
          <a:lstStyle/>
          <a:p>
            <a:pPr marL="0" indent="0" algn="ctr">
              <a:buNone/>
            </a:pPr>
            <a:r>
              <a:rPr lang="en-GB" sz="4000" b="1"/>
              <a:t>ACADEMY CONVERSION</a:t>
            </a:r>
          </a:p>
        </p:txBody>
      </p:sp>
    </p:spTree>
    <p:extLst>
      <p:ext uri="{BB962C8B-B14F-4D97-AF65-F5344CB8AC3E}">
        <p14:creationId xmlns:p14="http://schemas.microsoft.com/office/powerpoint/2010/main" val="39669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Rectangle 13">
            <a:extLst>
              <a:ext uri="{FF2B5EF4-FFF2-40B4-BE49-F238E27FC236}">
                <a16:creationId xmlns:a16="http://schemas.microsoft.com/office/drawing/2014/main" xmlns=""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useBgFill="1">
        <p:nvSpPr>
          <p:cNvPr id="16" name="Rectangle 15">
            <a:extLst>
              <a:ext uri="{FF2B5EF4-FFF2-40B4-BE49-F238E27FC236}">
                <a16:creationId xmlns:a16="http://schemas.microsoft.com/office/drawing/2014/main" xmlns="" id="{A21FCE60-ECDB-49B1-A5CA-E834A33FE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8" name="Rectangle 17">
            <a:extLst>
              <a:ext uri="{FF2B5EF4-FFF2-40B4-BE49-F238E27FC236}">
                <a16:creationId xmlns:a16="http://schemas.microsoft.com/office/drawing/2014/main" xmlns="" id="{4E3AE8C3-8F65-40F4-BABE-E70F38301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0" name="Rectangle 19">
            <a:extLst>
              <a:ext uri="{FF2B5EF4-FFF2-40B4-BE49-F238E27FC236}">
                <a16:creationId xmlns:a16="http://schemas.microsoft.com/office/drawing/2014/main" xmlns="" id="{E2FC4764-B8D5-4F87-95DB-3125B2D128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xmlns="" id="{B4C1654F-94F5-497E-8ECF-F2A7E84D6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4" name="Freeform: Shape 23">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5" name="TextBox 4">
            <a:extLst>
              <a:ext uri="{FF2B5EF4-FFF2-40B4-BE49-F238E27FC236}">
                <a16:creationId xmlns:a16="http://schemas.microsoft.com/office/drawing/2014/main" xmlns="" id="{921F160A-D809-42E0-8901-A2AA6C068767}"/>
              </a:ext>
            </a:extLst>
          </p:cNvPr>
          <p:cNvSpPr txBox="1"/>
          <p:nvPr/>
        </p:nvSpPr>
        <p:spPr>
          <a:xfrm>
            <a:off x="681780" y="586855"/>
            <a:ext cx="3131093" cy="3507474"/>
          </a:xfrm>
          <a:prstGeom prst="rect">
            <a:avLst/>
          </a:prstGeom>
        </p:spPr>
        <p:txBody>
          <a:bodyPr vert="horz" lIns="0" tIns="0" rIns="0" bIns="0" rtlCol="0" anchor="b">
            <a:normAutofit fontScale="85000" lnSpcReduction="20000"/>
          </a:bodyPr>
          <a:lstStyle/>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00" normalizeH="0" baseline="0" noProof="0">
                <a:ln>
                  <a:noFill/>
                </a:ln>
                <a:solidFill>
                  <a:srgbClr val="FFFFFF"/>
                </a:solidFill>
                <a:effectLst/>
                <a:uLnTx/>
                <a:uFillTx/>
                <a:latin typeface="Tw Cen MT"/>
                <a:ea typeface="+mn-ea"/>
                <a:cs typeface="+mn-cs"/>
              </a:rPr>
              <a:t>NEXT BRIEFING</a:t>
            </a: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00" normalizeH="0" baseline="0" noProof="0">
                <a:ln>
                  <a:noFill/>
                </a:ln>
                <a:solidFill>
                  <a:srgbClr val="FFFFFF"/>
                </a:solidFill>
                <a:effectLst/>
                <a:uLnTx/>
                <a:uFillTx/>
                <a:latin typeface="Tw Cen MT"/>
                <a:ea typeface="+mn-ea"/>
                <a:cs typeface="+mn-cs"/>
              </a:rPr>
              <a:t>TUESDAY, 23 April 2024 at 5pm</a:t>
            </a:r>
          </a:p>
          <a:p>
            <a:pPr marL="0" marR="0" lvl="0" indent="0" algn="r"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all" spc="700" normalizeH="0" baseline="0" noProof="0">
              <a:ln>
                <a:noFill/>
              </a:ln>
              <a:solidFill>
                <a:srgbClr val="FFFFFF"/>
              </a:solidFill>
              <a:effectLst/>
              <a:uLnTx/>
              <a:uFillTx/>
              <a:latin typeface="Tw Cen MT"/>
              <a:ea typeface="+mn-ea"/>
              <a:cs typeface="+mn-cs"/>
            </a:endParaRPr>
          </a:p>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00" normalizeH="0" baseline="0" noProof="0">
                <a:ln>
                  <a:noFill/>
                </a:ln>
                <a:solidFill>
                  <a:srgbClr val="FFFFFF"/>
                </a:solidFill>
                <a:effectLst/>
                <a:uLnTx/>
                <a:uFillTx/>
                <a:latin typeface="Tw Cen MT"/>
                <a:ea typeface="+mn-ea"/>
                <a:cs typeface="+mn-cs"/>
              </a:rPr>
              <a:t>This will include the </a:t>
            </a:r>
            <a:r>
              <a:rPr kumimoji="0" lang="en-US" sz="3200" b="1" i="0" u="none" strike="noStrike" kern="1200" cap="all" spc="700" normalizeH="0" baseline="0" noProof="0" err="1">
                <a:ln>
                  <a:noFill/>
                </a:ln>
                <a:solidFill>
                  <a:srgbClr val="FFFFFF"/>
                </a:solidFill>
                <a:effectLst/>
                <a:uLnTx/>
                <a:uFillTx/>
                <a:latin typeface="Tw Cen MT"/>
                <a:ea typeface="+mn-ea"/>
                <a:cs typeface="+mn-cs"/>
              </a:rPr>
              <a:t>eca</a:t>
            </a:r>
            <a:r>
              <a:rPr kumimoji="0" lang="en-US" sz="3200" b="1" i="0" u="none" strike="noStrike" kern="1200" cap="all" spc="700" normalizeH="0" baseline="0" noProof="0">
                <a:ln>
                  <a:noFill/>
                </a:ln>
                <a:solidFill>
                  <a:srgbClr val="FFFFFF"/>
                </a:solidFill>
                <a:effectLst/>
                <a:uLnTx/>
                <a:uFillTx/>
                <a:latin typeface="Tw Cen MT"/>
                <a:ea typeface="+mn-ea"/>
                <a:cs typeface="+mn-cs"/>
              </a:rPr>
              <a:t> </a:t>
            </a:r>
            <a:r>
              <a:rPr kumimoji="0" lang="en-US" sz="3200" b="1" i="0" u="none" strike="noStrike" kern="1200" cap="all" spc="700" normalizeH="0" baseline="0" noProof="0" err="1">
                <a:ln>
                  <a:noFill/>
                </a:ln>
                <a:solidFill>
                  <a:srgbClr val="FFFFFF"/>
                </a:solidFill>
                <a:effectLst/>
                <a:uLnTx/>
                <a:uFillTx/>
                <a:latin typeface="Tw Cen MT"/>
                <a:ea typeface="+mn-ea"/>
                <a:cs typeface="+mn-cs"/>
              </a:rPr>
              <a:t>agm</a:t>
            </a:r>
            <a:endParaRPr kumimoji="0" lang="en-US" sz="3200" b="1" i="0" u="none" strike="noStrike" kern="1200" cap="all" spc="700" normalizeH="0" baseline="0" noProof="0">
              <a:ln>
                <a:noFill/>
              </a:ln>
              <a:solidFill>
                <a:srgbClr val="FFFFFF"/>
              </a:solidFill>
              <a:effectLst/>
              <a:uLnTx/>
              <a:uFillTx/>
              <a:latin typeface="Tw Cen MT"/>
              <a:ea typeface="+mn-ea"/>
              <a:cs typeface="+mn-cs"/>
            </a:endParaRPr>
          </a:p>
        </p:txBody>
      </p:sp>
      <p:sp>
        <p:nvSpPr>
          <p:cNvPr id="6" name="TextBox 5">
            <a:extLst>
              <a:ext uri="{FF2B5EF4-FFF2-40B4-BE49-F238E27FC236}">
                <a16:creationId xmlns:a16="http://schemas.microsoft.com/office/drawing/2014/main" xmlns="" id="{2E946ABC-6D56-4F90-9E9C-AF8F08F357FE}"/>
              </a:ext>
            </a:extLst>
          </p:cNvPr>
          <p:cNvSpPr txBox="1"/>
          <p:nvPr/>
        </p:nvSpPr>
        <p:spPr>
          <a:xfrm>
            <a:off x="4478694" y="833535"/>
            <a:ext cx="4084219" cy="5361991"/>
          </a:xfrm>
          <a:prstGeom prst="rect">
            <a:avLst/>
          </a:prstGeom>
        </p:spPr>
        <p:txBody>
          <a:bodyPr vert="horz" lIns="0" tIns="0" rIns="0" bIns="0" rtlCol="0">
            <a:normAutofit lnSpcReduction="10000"/>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Tw Cen MT"/>
                <a:ea typeface="+mn-ea"/>
                <a:cs typeface="+mn-cs"/>
              </a:rPr>
              <a:t>ECA CLERKS CONFERENCE</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Tw Cen MT"/>
                <a:ea typeface="+mn-ea"/>
                <a:cs typeface="+mn-cs"/>
              </a:rPr>
              <a:t>THURSDAY, 13 June 2024</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Tw Cen MT"/>
                <a:ea typeface="+mn-ea"/>
                <a:cs typeface="+mn-cs"/>
              </a:rPr>
              <a:t>at 9am</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Tw Cen MT"/>
                <a:ea typeface="+mn-ea"/>
                <a:cs typeface="+mn-cs"/>
              </a:rPr>
              <a:t>Little Channels, Chelmsford</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Tw Cen MT"/>
                <a:ea typeface="+mn-ea"/>
                <a:cs typeface="+mn-cs"/>
              </a:rPr>
              <a:t>Guest Speaker:</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Tw Cen MT"/>
                <a:ea typeface="+mn-ea"/>
                <a:cs typeface="+mn-cs"/>
              </a:rPr>
              <a:t>Sharon </a:t>
            </a:r>
            <a:r>
              <a:rPr kumimoji="0" lang="en-US" sz="3200" b="1" i="0" u="none" strike="noStrike" kern="1200" cap="none" spc="0" normalizeH="0" baseline="0" noProof="0" err="1">
                <a:ln>
                  <a:noFill/>
                </a:ln>
                <a:solidFill>
                  <a:prstClr val="black"/>
                </a:solidFill>
                <a:effectLst/>
                <a:uLnTx/>
                <a:uFillTx/>
                <a:latin typeface="Tw Cen MT"/>
                <a:ea typeface="+mn-ea"/>
                <a:cs typeface="+mn-cs"/>
              </a:rPr>
              <a:t>Warmington</a:t>
            </a:r>
            <a:endParaRPr kumimoji="0" lang="en-US" sz="3200" b="0" i="0" u="none" strike="noStrike" kern="1200" cap="none" spc="0" normalizeH="0" baseline="0" noProof="0">
              <a:ln>
                <a:noFill/>
              </a:ln>
              <a:solidFill>
                <a:prstClr val="black"/>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Tw Cen MT"/>
              <a:ea typeface="+mn-ea"/>
              <a:cs typeface="+mn-cs"/>
            </a:endParaRPr>
          </a:p>
        </p:txBody>
      </p:sp>
      <p:pic>
        <p:nvPicPr>
          <p:cNvPr id="7" name="Picture 6">
            <a:extLst>
              <a:ext uri="{FF2B5EF4-FFF2-40B4-BE49-F238E27FC236}">
                <a16:creationId xmlns:a16="http://schemas.microsoft.com/office/drawing/2014/main" xmlns="" id="{210E0CF4-E5B2-4E73-8242-9EA3A7A91BC8}"/>
              </a:ext>
            </a:extLst>
          </p:cNvPr>
          <p:cNvPicPr>
            <a:picLocks noChangeAspect="1"/>
          </p:cNvPicPr>
          <p:nvPr/>
        </p:nvPicPr>
        <p:blipFill>
          <a:blip r:embed="rId3"/>
          <a:stretch>
            <a:fillRect/>
          </a:stretch>
        </p:blipFill>
        <p:spPr>
          <a:xfrm>
            <a:off x="8400222" y="2139121"/>
            <a:ext cx="3619500" cy="1375409"/>
          </a:xfrm>
          <a:prstGeom prst="rect">
            <a:avLst/>
          </a:prstGeom>
        </p:spPr>
      </p:pic>
    </p:spTree>
    <p:extLst>
      <p:ext uri="{BB962C8B-B14F-4D97-AF65-F5344CB8AC3E}">
        <p14:creationId xmlns:p14="http://schemas.microsoft.com/office/powerpoint/2010/main" val="79498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B210B1-85B4-4363-A195-1A7129CD66A7}"/>
              </a:ext>
            </a:extLst>
          </p:cNvPr>
          <p:cNvPicPr>
            <a:picLocks noChangeAspect="1"/>
          </p:cNvPicPr>
          <p:nvPr/>
        </p:nvPicPr>
        <p:blipFill rotWithShape="1">
          <a:blip r:embed="rId3"/>
          <a:srcRect t="6306"/>
          <a:stretch/>
        </p:blipFill>
        <p:spPr>
          <a:xfrm>
            <a:off x="457200" y="457200"/>
            <a:ext cx="11277600" cy="5943600"/>
          </a:xfrm>
          <a:prstGeom prst="rect">
            <a:avLst/>
          </a:prstGeom>
        </p:spPr>
      </p:pic>
    </p:spTree>
    <p:extLst>
      <p:ext uri="{BB962C8B-B14F-4D97-AF65-F5344CB8AC3E}">
        <p14:creationId xmlns:p14="http://schemas.microsoft.com/office/powerpoint/2010/main" val="400568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3DA622C-D389-4C6E-9080-F950C54B29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xmlns="" id="{EFA9B6C6-A247-48A8-9A1C-1E36FA945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xmlns="" id="{6C2A5D31-3897-4592-A897-B31B7E858807}"/>
              </a:ext>
            </a:extLst>
          </p:cNvPr>
          <p:cNvSpPr txBox="1"/>
          <p:nvPr/>
        </p:nvSpPr>
        <p:spPr>
          <a:xfrm>
            <a:off x="495800" y="-253483"/>
            <a:ext cx="5677606" cy="4003289"/>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5600" b="0" i="0" u="none" strike="noStrike" cap="none" spc="0" normalizeH="0" baseline="0" noProof="0">
                <a:ln>
                  <a:noFill/>
                </a:ln>
                <a:solidFill>
                  <a:srgbClr val="FFFFFF"/>
                </a:solidFill>
                <a:effectLst/>
                <a:uLnTx/>
                <a:uFillTx/>
                <a:latin typeface="+mj-lt"/>
                <a:ea typeface="+mj-ea"/>
                <a:cs typeface="+mj-cs"/>
              </a:rPr>
              <a:t>SPRING TERM AGENDA</a:t>
            </a:r>
          </a:p>
          <a:p>
            <a:pPr marL="0" marR="0" lvl="0" indent="0" fontAlgn="auto">
              <a:lnSpc>
                <a:spcPct val="90000"/>
              </a:lnSpc>
              <a:spcBef>
                <a:spcPct val="0"/>
              </a:spcBef>
              <a:spcAft>
                <a:spcPts val="600"/>
              </a:spcAft>
              <a:buClrTx/>
              <a:buSzTx/>
              <a:tabLst/>
              <a:defRPr/>
            </a:pPr>
            <a:endParaRPr kumimoji="0" lang="en-US" sz="5600" b="0" i="0" u="none" strike="noStrike" cap="none" spc="0" normalizeH="0" baseline="0" noProof="0">
              <a:ln>
                <a:noFill/>
              </a:ln>
              <a:solidFill>
                <a:srgbClr val="FFFFFF"/>
              </a:solidFill>
              <a:effectLst/>
              <a:uLnTx/>
              <a:uFillTx/>
              <a:latin typeface="+mj-lt"/>
              <a:ea typeface="+mj-ea"/>
              <a:cs typeface="+mj-cs"/>
            </a:endParaRPr>
          </a:p>
          <a:p>
            <a:pPr marL="0" marR="0" lvl="0" indent="0" fontAlgn="auto">
              <a:lnSpc>
                <a:spcPct val="90000"/>
              </a:lnSpc>
              <a:spcBef>
                <a:spcPct val="0"/>
              </a:spcBef>
              <a:spcAft>
                <a:spcPts val="600"/>
              </a:spcAft>
              <a:buClrTx/>
              <a:buSzTx/>
              <a:tabLst/>
              <a:defRPr/>
            </a:pPr>
            <a:endParaRPr kumimoji="0" lang="en-US" sz="5600" b="0" i="0" u="none" strike="noStrike" cap="none" spc="0" normalizeH="0" baseline="0" noProof="0">
              <a:ln>
                <a:noFill/>
              </a:ln>
              <a:solidFill>
                <a:srgbClr val="FFFFFF"/>
              </a:solidFill>
              <a:effectLst/>
              <a:uLnTx/>
              <a:uFillTx/>
              <a:latin typeface="+mj-lt"/>
              <a:ea typeface="+mj-ea"/>
              <a:cs typeface="+mj-cs"/>
            </a:endParaRPr>
          </a:p>
        </p:txBody>
      </p:sp>
      <p:grpSp>
        <p:nvGrpSpPr>
          <p:cNvPr id="20" name="Group 19">
            <a:extLst>
              <a:ext uri="{FF2B5EF4-FFF2-40B4-BE49-F238E27FC236}">
                <a16:creationId xmlns:a16="http://schemas.microsoft.com/office/drawing/2014/main" xmlns="" id="{724C9892-4FC5-4D5C-874F-7AF2B10DD4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741794" y="1931746"/>
            <a:ext cx="465456" cy="581432"/>
            <a:chOff x="6741794" y="1931746"/>
            <a:chExt cx="465456" cy="581432"/>
          </a:xfrm>
          <a:solidFill>
            <a:srgbClr val="FFFFFF"/>
          </a:solidFill>
        </p:grpSpPr>
        <p:sp>
          <p:nvSpPr>
            <p:cNvPr id="14"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2" name="Picture 1">
            <a:extLst>
              <a:ext uri="{FF2B5EF4-FFF2-40B4-BE49-F238E27FC236}">
                <a16:creationId xmlns:a16="http://schemas.microsoft.com/office/drawing/2014/main" xmlns="" id="{0B3DBD5E-CF16-4549-9587-8206B9BF0BC8}"/>
              </a:ext>
            </a:extLst>
          </p:cNvPr>
          <p:cNvPicPr>
            <a:picLocks noChangeAspect="1"/>
          </p:cNvPicPr>
          <p:nvPr/>
        </p:nvPicPr>
        <p:blipFill>
          <a:blip r:embed="rId3"/>
          <a:stretch>
            <a:fillRect/>
          </a:stretch>
        </p:blipFill>
        <p:spPr>
          <a:xfrm>
            <a:off x="7480300" y="498958"/>
            <a:ext cx="4212717" cy="1590301"/>
          </a:xfrm>
          <a:prstGeom prst="rect">
            <a:avLst/>
          </a:prstGeom>
        </p:spPr>
      </p:pic>
      <p:cxnSp>
        <p:nvCxnSpPr>
          <p:cNvPr id="18" name="Straight Connector 17">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26746BAD-1A7D-10C9-C9B7-0905EC04646A}"/>
              </a:ext>
            </a:extLst>
          </p:cNvPr>
          <p:cNvPicPr>
            <a:picLocks noChangeAspect="1"/>
          </p:cNvPicPr>
          <p:nvPr/>
        </p:nvPicPr>
        <p:blipFill>
          <a:blip r:embed="rId4"/>
          <a:stretch>
            <a:fillRect/>
          </a:stretch>
        </p:blipFill>
        <p:spPr>
          <a:xfrm>
            <a:off x="7480300" y="4572262"/>
            <a:ext cx="4711700" cy="2137698"/>
          </a:xfrm>
          <a:prstGeom prst="rect">
            <a:avLst/>
          </a:prstGeom>
        </p:spPr>
      </p:pic>
      <p:sp>
        <p:nvSpPr>
          <p:cNvPr id="6" name="TextBox 5">
            <a:extLst>
              <a:ext uri="{FF2B5EF4-FFF2-40B4-BE49-F238E27FC236}">
                <a16:creationId xmlns:a16="http://schemas.microsoft.com/office/drawing/2014/main" xmlns="" id="{FCB99BAD-CC2C-BFF8-9E2E-0BEAF3B345C4}"/>
              </a:ext>
            </a:extLst>
          </p:cNvPr>
          <p:cNvSpPr txBox="1"/>
          <p:nvPr/>
        </p:nvSpPr>
        <p:spPr>
          <a:xfrm>
            <a:off x="1189698" y="2579616"/>
            <a:ext cx="6098344" cy="3970318"/>
          </a:xfrm>
          <a:prstGeom prst="rect">
            <a:avLst/>
          </a:prstGeom>
          <a:noFill/>
        </p:spPr>
        <p:txBody>
          <a:bodyPr wrap="square">
            <a:spAutoFit/>
          </a:bodyPr>
          <a:lstStyle/>
          <a:p>
            <a:pPr marL="0" indent="0">
              <a:buNone/>
            </a:pPr>
            <a:r>
              <a:rPr lang="en-US" sz="2800" b="1">
                <a:latin typeface="+mn-lt"/>
              </a:rPr>
              <a:t>Focus for Governors / Trustees :</a:t>
            </a:r>
          </a:p>
          <a:p>
            <a:pPr marL="0"/>
            <a:endParaRPr lang="en-US" sz="2800" b="1">
              <a:latin typeface="+mn-lt"/>
            </a:endParaRPr>
          </a:p>
          <a:p>
            <a:r>
              <a:rPr lang="en-US" sz="2800" b="1">
                <a:latin typeface="+mn-lt"/>
              </a:rPr>
              <a:t>Attendance </a:t>
            </a:r>
          </a:p>
          <a:p>
            <a:r>
              <a:rPr lang="en-US" sz="2800" b="1">
                <a:latin typeface="+mn-lt"/>
              </a:rPr>
              <a:t>Recruitment</a:t>
            </a:r>
          </a:p>
          <a:p>
            <a:r>
              <a:rPr lang="en-US" sz="2800" b="1">
                <a:latin typeface="+mn-lt"/>
              </a:rPr>
              <a:t>SFVS / Budgets / Financial monitoring</a:t>
            </a:r>
          </a:p>
          <a:p>
            <a:r>
              <a:rPr lang="en-US" sz="2800" b="1">
                <a:latin typeface="+mn-lt"/>
              </a:rPr>
              <a:t>Admission arrangements</a:t>
            </a:r>
          </a:p>
          <a:p>
            <a:r>
              <a:rPr lang="en-US" sz="2800" b="1">
                <a:latin typeface="+mn-lt"/>
              </a:rPr>
              <a:t>Monitoring</a:t>
            </a:r>
          </a:p>
          <a:p>
            <a:r>
              <a:rPr lang="en-US" sz="2800" b="1">
                <a:latin typeface="+mn-lt"/>
              </a:rPr>
              <a:t>RAAC</a:t>
            </a:r>
          </a:p>
          <a:p>
            <a:r>
              <a:rPr lang="en-US" sz="2800" b="1">
                <a:latin typeface="+mn-lt"/>
              </a:rPr>
              <a:t>Exclusions</a:t>
            </a:r>
          </a:p>
        </p:txBody>
      </p:sp>
    </p:spTree>
    <p:extLst>
      <p:ext uri="{BB962C8B-B14F-4D97-AF65-F5344CB8AC3E}">
        <p14:creationId xmlns:p14="http://schemas.microsoft.com/office/powerpoint/2010/main" val="230179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sp>
        <p:nvSpPr>
          <p:cNvPr id="7" name="TextBox 6">
            <a:extLst>
              <a:ext uri="{FF2B5EF4-FFF2-40B4-BE49-F238E27FC236}">
                <a16:creationId xmlns:a16="http://schemas.microsoft.com/office/drawing/2014/main" xmlns="" id="{2FC8E9B2-42C1-819B-1365-C16342C833C5}"/>
              </a:ext>
            </a:extLst>
          </p:cNvPr>
          <p:cNvSpPr txBox="1"/>
          <p:nvPr/>
        </p:nvSpPr>
        <p:spPr>
          <a:xfrm>
            <a:off x="781409" y="1046922"/>
            <a:ext cx="7024121" cy="923330"/>
          </a:xfrm>
          <a:prstGeom prst="rect">
            <a:avLst/>
          </a:prstGeom>
          <a:noFill/>
        </p:spPr>
        <p:txBody>
          <a:bodyPr wrap="square" rtlCol="0">
            <a:spAutoFit/>
          </a:bodyPr>
          <a:lstStyle/>
          <a:p>
            <a:r>
              <a:rPr lang="en-GB" sz="5400"/>
              <a:t>Advice from the DfE</a:t>
            </a:r>
          </a:p>
        </p:txBody>
      </p:sp>
      <p:sp>
        <p:nvSpPr>
          <p:cNvPr id="15" name="TextBox 14">
            <a:extLst>
              <a:ext uri="{FF2B5EF4-FFF2-40B4-BE49-F238E27FC236}">
                <a16:creationId xmlns:a16="http://schemas.microsoft.com/office/drawing/2014/main" xmlns="" id="{6FFB59E5-7607-408E-FCB6-CD531790245B}"/>
              </a:ext>
            </a:extLst>
          </p:cNvPr>
          <p:cNvSpPr txBox="1"/>
          <p:nvPr/>
        </p:nvSpPr>
        <p:spPr>
          <a:xfrm>
            <a:off x="1357155" y="2428967"/>
            <a:ext cx="9533583" cy="3970318"/>
          </a:xfrm>
          <a:prstGeom prst="rect">
            <a:avLst/>
          </a:prstGeom>
          <a:noFill/>
        </p:spPr>
        <p:txBody>
          <a:bodyPr wrap="square">
            <a:spAutoFit/>
          </a:bodyPr>
          <a:lstStyle/>
          <a:p>
            <a:pPr marL="285750" indent="-285750">
              <a:buFont typeface="Arial" panose="020B0604020202020204" pitchFamily="34" charset="0"/>
              <a:buChar char="•"/>
            </a:pPr>
            <a:r>
              <a:rPr lang="en-GB" sz="2800"/>
              <a:t>After School Clubs / Wraparound Clubs</a:t>
            </a:r>
          </a:p>
          <a:p>
            <a:pPr marL="285750" indent="-285750">
              <a:buFont typeface="Arial" panose="020B0604020202020204" pitchFamily="34" charset="0"/>
              <a:buChar char="•"/>
            </a:pPr>
            <a:r>
              <a:rPr lang="en-GB" sz="2800"/>
              <a:t>Children questioning their gender</a:t>
            </a:r>
          </a:p>
          <a:p>
            <a:pPr marL="285750" indent="-285750">
              <a:buFont typeface="Arial" panose="020B0604020202020204" pitchFamily="34" charset="0"/>
              <a:buChar char="•"/>
            </a:pPr>
            <a:r>
              <a:rPr lang="en-GB" sz="2800"/>
              <a:t>Understanding parental responsibilities </a:t>
            </a:r>
          </a:p>
          <a:p>
            <a:pPr marL="285750" indent="-285750">
              <a:buFont typeface="Arial" panose="020B0604020202020204" pitchFamily="34" charset="0"/>
              <a:buChar char="•"/>
            </a:pPr>
            <a:r>
              <a:rPr lang="en-GB" sz="2800"/>
              <a:t>Primary accountability in 2023</a:t>
            </a:r>
          </a:p>
          <a:p>
            <a:pPr marL="285750" indent="-285750">
              <a:buFont typeface="Arial" panose="020B0604020202020204" pitchFamily="34" charset="0"/>
              <a:buChar char="•"/>
            </a:pPr>
            <a:r>
              <a:rPr lang="en-GB" sz="2800"/>
              <a:t>School workforce planning </a:t>
            </a:r>
          </a:p>
          <a:p>
            <a:pPr marL="285750" indent="-285750">
              <a:buFont typeface="Arial" panose="020B0604020202020204" pitchFamily="34" charset="0"/>
              <a:buChar char="•"/>
            </a:pPr>
            <a:r>
              <a:rPr lang="en-GB" sz="2800"/>
              <a:t>Survey of school and trust business professionals </a:t>
            </a:r>
          </a:p>
          <a:p>
            <a:pPr marL="285750" indent="-285750">
              <a:buFont typeface="Arial" panose="020B0604020202020204" pitchFamily="34" charset="0"/>
              <a:buChar char="•"/>
            </a:pPr>
            <a:r>
              <a:rPr lang="en-GB" sz="2800"/>
              <a:t>GCSE in BSL from September 2025</a:t>
            </a:r>
          </a:p>
          <a:p>
            <a:pPr marL="285750" indent="-285750">
              <a:buFont typeface="Arial" panose="020B0604020202020204" pitchFamily="34" charset="0"/>
              <a:buChar char="•"/>
            </a:pPr>
            <a:r>
              <a:rPr lang="en-GB" sz="2800"/>
              <a:t>Schools Causing Concern – see section on Governance</a:t>
            </a:r>
          </a:p>
          <a:p>
            <a:pPr marL="285750" indent="-285750">
              <a:buFont typeface="Arial" panose="020B0604020202020204" pitchFamily="34" charset="0"/>
              <a:buChar char="•"/>
            </a:pPr>
            <a:r>
              <a:rPr lang="en-GB" sz="2800"/>
              <a:t>School Inspection Data Summary Report [IDSR] guidance </a:t>
            </a:r>
          </a:p>
        </p:txBody>
      </p:sp>
    </p:spTree>
    <p:extLst>
      <p:ext uri="{BB962C8B-B14F-4D97-AF65-F5344CB8AC3E}">
        <p14:creationId xmlns:p14="http://schemas.microsoft.com/office/powerpoint/2010/main" val="96950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19A7F-0E10-FE1C-2A9C-720D4597C4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487C50E3-282E-B4C0-F9B6-08157174EA8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52674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BF5F5-9A7B-C2F2-E588-914FDBCB0F0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107CBF57-FA5A-7E79-FFAF-D5450A954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40842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pic>
        <p:nvPicPr>
          <p:cNvPr id="2" name="Picture 1">
            <a:extLst>
              <a:ext uri="{FF2B5EF4-FFF2-40B4-BE49-F238E27FC236}">
                <a16:creationId xmlns:a16="http://schemas.microsoft.com/office/drawing/2014/main" xmlns="" id="{1D6A132F-A2F2-D40F-B703-3B6BA7589FF7}"/>
              </a:ext>
            </a:extLst>
          </p:cNvPr>
          <p:cNvPicPr>
            <a:picLocks noChangeAspect="1"/>
          </p:cNvPicPr>
          <p:nvPr/>
        </p:nvPicPr>
        <p:blipFill>
          <a:blip r:embed="rId4"/>
          <a:stretch>
            <a:fillRect/>
          </a:stretch>
        </p:blipFill>
        <p:spPr>
          <a:xfrm>
            <a:off x="2809764" y="1926843"/>
            <a:ext cx="6834026" cy="3432337"/>
          </a:xfrm>
          <a:prstGeom prst="rect">
            <a:avLst/>
          </a:prstGeom>
        </p:spPr>
      </p:pic>
      <p:sp>
        <p:nvSpPr>
          <p:cNvPr id="3" name="TextBox 2">
            <a:extLst>
              <a:ext uri="{FF2B5EF4-FFF2-40B4-BE49-F238E27FC236}">
                <a16:creationId xmlns:a16="http://schemas.microsoft.com/office/drawing/2014/main" xmlns="" id="{857E9C27-238F-E182-FF5B-02A853E9D13A}"/>
              </a:ext>
            </a:extLst>
          </p:cNvPr>
          <p:cNvSpPr txBox="1"/>
          <p:nvPr/>
        </p:nvSpPr>
        <p:spPr>
          <a:xfrm>
            <a:off x="2147166" y="6006905"/>
            <a:ext cx="9571222" cy="584775"/>
          </a:xfrm>
          <a:prstGeom prst="rect">
            <a:avLst/>
          </a:prstGeom>
          <a:noFill/>
        </p:spPr>
        <p:txBody>
          <a:bodyPr wrap="square" rtlCol="0">
            <a:spAutoFit/>
          </a:bodyPr>
          <a:lstStyle/>
          <a:p>
            <a:r>
              <a:rPr lang="en-GB" sz="3200" b="1"/>
              <a:t>IS YOUR BOARD BEING EFFECTIVE AS IT SHOULD BE?</a:t>
            </a:r>
          </a:p>
        </p:txBody>
      </p:sp>
    </p:spTree>
    <p:extLst>
      <p:ext uri="{BB962C8B-B14F-4D97-AF65-F5344CB8AC3E}">
        <p14:creationId xmlns:p14="http://schemas.microsoft.com/office/powerpoint/2010/main" val="294036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sp>
        <p:nvSpPr>
          <p:cNvPr id="7" name="TextBox 6">
            <a:extLst>
              <a:ext uri="{FF2B5EF4-FFF2-40B4-BE49-F238E27FC236}">
                <a16:creationId xmlns:a16="http://schemas.microsoft.com/office/drawing/2014/main" xmlns="" id="{2FC8E9B2-42C1-819B-1365-C16342C833C5}"/>
              </a:ext>
            </a:extLst>
          </p:cNvPr>
          <p:cNvSpPr txBox="1"/>
          <p:nvPr/>
        </p:nvSpPr>
        <p:spPr>
          <a:xfrm>
            <a:off x="781409" y="1046922"/>
            <a:ext cx="7024121" cy="923330"/>
          </a:xfrm>
          <a:prstGeom prst="rect">
            <a:avLst/>
          </a:prstGeom>
          <a:noFill/>
        </p:spPr>
        <p:txBody>
          <a:bodyPr wrap="square" rtlCol="0">
            <a:spAutoFit/>
          </a:bodyPr>
          <a:lstStyle/>
          <a:p>
            <a:r>
              <a:rPr lang="en-GB" sz="5400"/>
              <a:t>Hot off the Press </a:t>
            </a:r>
          </a:p>
        </p:txBody>
      </p:sp>
      <p:sp>
        <p:nvSpPr>
          <p:cNvPr id="15" name="TextBox 14">
            <a:extLst>
              <a:ext uri="{FF2B5EF4-FFF2-40B4-BE49-F238E27FC236}">
                <a16:creationId xmlns:a16="http://schemas.microsoft.com/office/drawing/2014/main" xmlns="" id="{6FFB59E5-7607-408E-FCB6-CD531790245B}"/>
              </a:ext>
            </a:extLst>
          </p:cNvPr>
          <p:cNvSpPr txBox="1"/>
          <p:nvPr/>
        </p:nvSpPr>
        <p:spPr>
          <a:xfrm>
            <a:off x="1459986" y="1970252"/>
            <a:ext cx="9533583" cy="4832092"/>
          </a:xfrm>
          <a:prstGeom prst="rect">
            <a:avLst/>
          </a:prstGeom>
          <a:noFill/>
        </p:spPr>
        <p:txBody>
          <a:bodyPr wrap="square">
            <a:spAutoFit/>
          </a:bodyPr>
          <a:lstStyle/>
          <a:p>
            <a:r>
              <a:rPr lang="en-GB" sz="2800"/>
              <a:t>Recommendations from the Government’s Teacher Workload Taskforce</a:t>
            </a:r>
          </a:p>
          <a:p>
            <a:r>
              <a:rPr lang="en-GB" sz="2800"/>
              <a:t>Ministers pledge to cut 5 hours from a teacher’s working week – ‘their administrative and workload burden’</a:t>
            </a:r>
          </a:p>
          <a:p>
            <a:r>
              <a:rPr lang="en-GB" sz="2800"/>
              <a:t>Additional INSET day NOT right course of action</a:t>
            </a:r>
          </a:p>
          <a:p>
            <a:pPr marL="285750" indent="-285750">
              <a:buFont typeface="Arial" panose="020B0604020202020204" pitchFamily="34" charset="0"/>
              <a:buChar char="•"/>
            </a:pPr>
            <a:r>
              <a:rPr lang="en-GB" sz="2800"/>
              <a:t>Scrap performance related pay for teaching staff</a:t>
            </a:r>
          </a:p>
          <a:p>
            <a:pPr marL="285750" indent="-285750">
              <a:buFont typeface="Arial" panose="020B0604020202020204" pitchFamily="34" charset="0"/>
              <a:buChar char="•"/>
            </a:pPr>
            <a:r>
              <a:rPr lang="en-GB" sz="2800"/>
              <a:t> A list of administrative tasks that teachers should NOT be doing</a:t>
            </a:r>
          </a:p>
          <a:p>
            <a:pPr marL="285750" indent="-285750">
              <a:buFont typeface="Arial" panose="020B0604020202020204" pitchFamily="34" charset="0"/>
              <a:buChar char="•"/>
            </a:pPr>
            <a:r>
              <a:rPr lang="en-GB" sz="2800"/>
              <a:t>A designated Wellbeing Governor </a:t>
            </a:r>
          </a:p>
          <a:p>
            <a:pPr marL="285750" indent="-285750">
              <a:buFont typeface="Arial" panose="020B0604020202020204" pitchFamily="34" charset="0"/>
              <a:buChar char="•"/>
            </a:pPr>
            <a:r>
              <a:rPr lang="en-GB" sz="2800"/>
              <a:t>A designated senior member of staff for wellbeing and workload</a:t>
            </a:r>
          </a:p>
        </p:txBody>
      </p:sp>
    </p:spTree>
    <p:extLst>
      <p:ext uri="{BB962C8B-B14F-4D97-AF65-F5344CB8AC3E}">
        <p14:creationId xmlns:p14="http://schemas.microsoft.com/office/powerpoint/2010/main" val="230933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03F41AC-F690-4E67-BC22-50049D14CC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69BBCA1-89BA-4CF6-9CE0-7E8BEB04C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xmlns="" id="{4E94261F-1ED3-4E90-88E6-1347914400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xmlns="" id="{8B65D8A2-EC69-49A4-8897-4C4FE08B7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3696" y="1606411"/>
            <a:ext cx="465456" cy="581432"/>
            <a:chOff x="653696" y="1606411"/>
            <a:chExt cx="465456" cy="581432"/>
          </a:xfrm>
          <a:solidFill>
            <a:srgbClr val="FFFFFF"/>
          </a:solidFill>
        </p:grpSpPr>
        <p:sp>
          <p:nvSpPr>
            <p:cNvPr id="17"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730BE7-FBA2-1634-196A-F29DFFA72060}"/>
              </a:ext>
            </a:extLst>
          </p:cNvPr>
          <p:cNvPicPr>
            <a:picLocks noChangeAspect="1"/>
          </p:cNvPicPr>
          <p:nvPr/>
        </p:nvPicPr>
        <p:blipFill>
          <a:blip r:embed="rId3"/>
          <a:stretch>
            <a:fillRect/>
          </a:stretch>
        </p:blipFill>
        <p:spPr>
          <a:xfrm>
            <a:off x="7979299" y="154255"/>
            <a:ext cx="4212701" cy="1591194"/>
          </a:xfrm>
          <a:prstGeom prst="rect">
            <a:avLst/>
          </a:prstGeom>
        </p:spPr>
      </p:pic>
      <p:sp>
        <p:nvSpPr>
          <p:cNvPr id="4" name="TextBox 3">
            <a:extLst>
              <a:ext uri="{FF2B5EF4-FFF2-40B4-BE49-F238E27FC236}">
                <a16:creationId xmlns:a16="http://schemas.microsoft.com/office/drawing/2014/main" xmlns="" id="{467F7E07-73CC-3274-7EC9-EF74B9889D4C}"/>
              </a:ext>
            </a:extLst>
          </p:cNvPr>
          <p:cNvSpPr txBox="1"/>
          <p:nvPr/>
        </p:nvSpPr>
        <p:spPr>
          <a:xfrm>
            <a:off x="397565" y="671777"/>
            <a:ext cx="7275443" cy="1077218"/>
          </a:xfrm>
          <a:prstGeom prst="rect">
            <a:avLst/>
          </a:prstGeom>
          <a:noFill/>
        </p:spPr>
        <p:txBody>
          <a:bodyPr wrap="square">
            <a:spAutoFit/>
          </a:bodyPr>
          <a:lstStyle/>
          <a:p>
            <a:pPr marL="0" indent="0" algn="ctr">
              <a:buNone/>
            </a:pPr>
            <a:r>
              <a:rPr lang="en-GB" sz="3200" b="1"/>
              <a:t>IS YOUR BOARD BEING AS EFFECTIVE AS IT COULD BE?</a:t>
            </a:r>
          </a:p>
        </p:txBody>
      </p:sp>
      <p:sp>
        <p:nvSpPr>
          <p:cNvPr id="3" name="TextBox 2">
            <a:extLst>
              <a:ext uri="{FF2B5EF4-FFF2-40B4-BE49-F238E27FC236}">
                <a16:creationId xmlns:a16="http://schemas.microsoft.com/office/drawing/2014/main" xmlns="" id="{A69F48AE-3634-1711-D206-DF8DDF819B5A}"/>
              </a:ext>
            </a:extLst>
          </p:cNvPr>
          <p:cNvSpPr txBox="1"/>
          <p:nvPr/>
        </p:nvSpPr>
        <p:spPr>
          <a:xfrm>
            <a:off x="1577007" y="1926843"/>
            <a:ext cx="9586973" cy="4524315"/>
          </a:xfrm>
          <a:prstGeom prst="rect">
            <a:avLst/>
          </a:prstGeom>
          <a:noFill/>
        </p:spPr>
        <p:txBody>
          <a:bodyPr wrap="square">
            <a:spAutoFit/>
          </a:bodyPr>
          <a:lstStyle/>
          <a:p>
            <a:pPr marL="342900" indent="-342900">
              <a:buFont typeface="Arial" panose="020B0604020202020204" pitchFamily="34" charset="0"/>
              <a:buChar char="•"/>
            </a:pPr>
            <a:r>
              <a:rPr lang="en-GB" sz="2400"/>
              <a:t>Not being strategic can create an even greater workload and takes away from their true role</a:t>
            </a:r>
          </a:p>
          <a:p>
            <a:pPr marL="342900" indent="-342900">
              <a:buFont typeface="Arial" panose="020B0604020202020204" pitchFamily="34" charset="0"/>
              <a:buChar char="•"/>
            </a:pPr>
            <a:r>
              <a:rPr lang="en-GB" sz="2400" b="1"/>
              <a:t>What isn’t strategic? How can we, as governance professionals, ensure that our governors focus on strategic priorities?</a:t>
            </a:r>
          </a:p>
          <a:p>
            <a:pPr marL="342900" indent="-342900">
              <a:buFont typeface="Arial" panose="020B0604020202020204" pitchFamily="34" charset="0"/>
              <a:buChar char="•"/>
            </a:pPr>
            <a:r>
              <a:rPr lang="en-GB" sz="2400"/>
              <a:t>Not constantly approving policies </a:t>
            </a:r>
          </a:p>
          <a:p>
            <a:pPr marL="342900" indent="-342900">
              <a:buFont typeface="Arial" panose="020B0604020202020204" pitchFamily="34" charset="0"/>
              <a:buChar char="•"/>
            </a:pPr>
            <a:r>
              <a:rPr lang="en-GB" sz="2400"/>
              <a:t>Making best use of presented reports</a:t>
            </a:r>
          </a:p>
          <a:p>
            <a:pPr marL="342900" indent="-342900">
              <a:buFont typeface="Arial" panose="020B0604020202020204" pitchFamily="34" charset="0"/>
              <a:buChar char="•"/>
            </a:pPr>
            <a:r>
              <a:rPr lang="en-GB" sz="2400"/>
              <a:t>Building relationships </a:t>
            </a:r>
          </a:p>
          <a:p>
            <a:pPr marL="342900" indent="-342900">
              <a:buFont typeface="Arial" panose="020B0604020202020204" pitchFamily="34" charset="0"/>
              <a:buChar char="•"/>
            </a:pPr>
            <a:r>
              <a:rPr lang="en-GB" sz="2400"/>
              <a:t>Are individual governors’ training needs being addressed?  Do they make best use of the skills audit?</a:t>
            </a:r>
          </a:p>
          <a:p>
            <a:pPr marL="342900" indent="-342900">
              <a:buFont typeface="Arial" panose="020B0604020202020204" pitchFamily="34" charset="0"/>
              <a:buChar char="•"/>
            </a:pPr>
            <a:r>
              <a:rPr lang="en-GB" sz="2400"/>
              <a:t>Does the board have an independent and suitably qualified clerk?</a:t>
            </a:r>
          </a:p>
          <a:p>
            <a:pPr marL="342900" indent="-342900">
              <a:buFont typeface="Arial" panose="020B0604020202020204" pitchFamily="34" charset="0"/>
              <a:buChar char="•"/>
            </a:pPr>
            <a:r>
              <a:rPr lang="en-GB" sz="2400"/>
              <a:t>Does the board regularly evaluate its performance and the individual performance of each governor and the Chair? </a:t>
            </a:r>
          </a:p>
        </p:txBody>
      </p:sp>
    </p:spTree>
    <p:extLst>
      <p:ext uri="{BB962C8B-B14F-4D97-AF65-F5344CB8AC3E}">
        <p14:creationId xmlns:p14="http://schemas.microsoft.com/office/powerpoint/2010/main" val="212876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RiseVTI" id="{C2FC082F-B444-4222-AF20-78444CCB5722}" vid="{39F213E4-0CBC-40CB-B3F6-8C5562B6B9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Custom</PresentationFormat>
  <Paragraphs>145</Paragraphs>
  <Slides>13</Slides>
  <Notes>13</Notes>
  <HiddenSlides>2</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GradientRiseVTI</vt:lpstr>
      <vt:lpstr>SPRING TERM 2024 CLERKS’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TERM 2024 CLERKS’ BRIEFING</dc:title>
  <dc:creator>Tina Weavers</dc:creator>
  <cp:lastModifiedBy>Angela Fuller</cp:lastModifiedBy>
  <cp:revision>3</cp:revision>
  <dcterms:created xsi:type="dcterms:W3CDTF">2024-01-16T08:20:32Z</dcterms:created>
  <dcterms:modified xsi:type="dcterms:W3CDTF">2024-02-26T12:50:31Z</dcterms:modified>
</cp:coreProperties>
</file>