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3" roundtripDataSignature="AMtx7miLxlHWViDMWhWiEC99Cxcrrvdx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62044c1c4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62044c1c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2044c1c42_0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62044c1c4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62044c1c42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62044c1c4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62044c1c42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62044c1c4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6"/>
          <p:cNvSpPr txBox="1"/>
          <p:nvPr>
            <p:ph type="ctrTitle"/>
          </p:nvPr>
        </p:nvSpPr>
        <p:spPr>
          <a:xfrm>
            <a:off x="2035130" y="1066800"/>
            <a:ext cx="8112369" cy="20731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" type="subTitle"/>
          </p:nvPr>
        </p:nvSpPr>
        <p:spPr>
          <a:xfrm>
            <a:off x="2175804" y="4876802"/>
            <a:ext cx="7821637" cy="10286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/>
            </a:lvl1pPr>
            <a:lvl2pPr lvl="1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6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 txBox="1"/>
          <p:nvPr>
            <p:ph idx="11" type="ftr"/>
          </p:nvPr>
        </p:nvSpPr>
        <p:spPr>
          <a:xfrm>
            <a:off x="7279965" y="6245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" name="Google Shape;19;p16"/>
          <p:cNvGrpSpPr/>
          <p:nvPr/>
        </p:nvGrpSpPr>
        <p:grpSpPr>
          <a:xfrm>
            <a:off x="5662258" y="4216652"/>
            <a:ext cx="867485" cy="163226"/>
            <a:chOff x="8910933" y="1837414"/>
            <a:chExt cx="867485" cy="163226"/>
          </a:xfrm>
        </p:grpSpPr>
        <p:sp>
          <p:nvSpPr>
            <p:cNvPr id="20" name="Google Shape;20;p16"/>
            <p:cNvSpPr/>
            <p:nvPr/>
          </p:nvSpPr>
          <p:spPr>
            <a:xfrm flipH="1" rot="-2635175">
              <a:off x="9286956" y="1861308"/>
              <a:ext cx="115439" cy="115439"/>
            </a:xfrm>
            <a:prstGeom prst="rect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" name="Google Shape;21;p16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" name="Google Shape;22;p16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 txBox="1"/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" type="body"/>
          </p:nvPr>
        </p:nvSpPr>
        <p:spPr>
          <a:xfrm rot="5400000">
            <a:off x="4224202" y="-1033598"/>
            <a:ext cx="3743597" cy="10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/>
          <p:nvPr>
            <p:ph type="title"/>
          </p:nvPr>
        </p:nvSpPr>
        <p:spPr>
          <a:xfrm rot="5400000">
            <a:off x="7627074" y="2293075"/>
            <a:ext cx="5410201" cy="22718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" type="body"/>
          </p:nvPr>
        </p:nvSpPr>
        <p:spPr>
          <a:xfrm rot="5400000">
            <a:off x="2170066" y="-722267"/>
            <a:ext cx="5410201" cy="8302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19"/>
          <p:cNvSpPr/>
          <p:nvPr/>
        </p:nvSpPr>
        <p:spPr>
          <a:xfrm>
            <a:off x="723900" y="750338"/>
            <a:ext cx="4580642" cy="5494694"/>
          </a:xfrm>
          <a:custGeom>
            <a:rect b="b" l="l" r="r" t="t"/>
            <a:pathLst>
              <a:path extrusionOk="0" h="6858000" w="6096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2">
              <a:alpha val="8078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19"/>
          <p:cNvGrpSpPr/>
          <p:nvPr/>
        </p:nvGrpSpPr>
        <p:grpSpPr>
          <a:xfrm>
            <a:off x="2580478" y="4690810"/>
            <a:ext cx="867485" cy="163226"/>
            <a:chOff x="8910933" y="1837414"/>
            <a:chExt cx="867485" cy="163226"/>
          </a:xfrm>
        </p:grpSpPr>
        <p:sp>
          <p:nvSpPr>
            <p:cNvPr id="39" name="Google Shape;39;p19"/>
            <p:cNvSpPr/>
            <p:nvPr/>
          </p:nvSpPr>
          <p:spPr>
            <a:xfrm flipH="1" rot="-2635175">
              <a:off x="9286956" y="1861308"/>
              <a:ext cx="115439" cy="115439"/>
            </a:xfrm>
            <a:prstGeom prst="rect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0" name="Google Shape;40;p19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" name="Google Shape;41;p19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2" name="Google Shape;42;p19"/>
          <p:cNvSpPr txBox="1"/>
          <p:nvPr>
            <p:ph type="title"/>
          </p:nvPr>
        </p:nvSpPr>
        <p:spPr>
          <a:xfrm>
            <a:off x="1151291" y="1274475"/>
            <a:ext cx="3761832" cy="2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" type="body"/>
          </p:nvPr>
        </p:nvSpPr>
        <p:spPr>
          <a:xfrm>
            <a:off x="6556756" y="2730304"/>
            <a:ext cx="4383030" cy="13973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1037305" y="2155369"/>
            <a:ext cx="4953000" cy="399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6172200" y="2155369"/>
            <a:ext cx="4953000" cy="399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/>
          <p:nvPr>
            <p:ph type="title"/>
          </p:nvPr>
        </p:nvSpPr>
        <p:spPr>
          <a:xfrm>
            <a:off x="1028700" y="555171"/>
            <a:ext cx="10134600" cy="11355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1037306" y="1801620"/>
            <a:ext cx="4849036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1"/>
          <p:cNvSpPr txBox="1"/>
          <p:nvPr>
            <p:ph idx="2" type="body"/>
          </p:nvPr>
        </p:nvSpPr>
        <p:spPr>
          <a:xfrm>
            <a:off x="1037306" y="2619103"/>
            <a:ext cx="4849036" cy="351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3" type="body"/>
          </p:nvPr>
        </p:nvSpPr>
        <p:spPr>
          <a:xfrm>
            <a:off x="6250108" y="1801620"/>
            <a:ext cx="4904585" cy="814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sz="1800" cap="none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21"/>
          <p:cNvSpPr txBox="1"/>
          <p:nvPr>
            <p:ph idx="4" type="body"/>
          </p:nvPr>
        </p:nvSpPr>
        <p:spPr>
          <a:xfrm>
            <a:off x="6250108" y="2619103"/>
            <a:ext cx="4904585" cy="3514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325755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Char char="•"/>
              <a:defRPr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1066800" y="457200"/>
            <a:ext cx="370522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5183188" y="1066800"/>
            <a:ext cx="6172200" cy="4838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indent="-37973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380"/>
              <a:buChar char="•"/>
              <a:defRPr sz="28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3pPr>
            <a:lvl4pPr indent="-355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3"/>
          <p:cNvSpPr txBox="1"/>
          <p:nvPr>
            <p:ph idx="2" type="body"/>
          </p:nvPr>
        </p:nvSpPr>
        <p:spPr>
          <a:xfrm>
            <a:off x="1066800" y="2057400"/>
            <a:ext cx="37052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9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1066800" y="457200"/>
            <a:ext cx="370522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/>
          <p:nvPr>
            <p:ph idx="2" type="pic"/>
          </p:nvPr>
        </p:nvSpPr>
        <p:spPr>
          <a:xfrm>
            <a:off x="5183188" y="1066800"/>
            <a:ext cx="5942012" cy="48387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4"/>
          <p:cNvSpPr txBox="1"/>
          <p:nvPr>
            <p:ph idx="1" type="body"/>
          </p:nvPr>
        </p:nvSpPr>
        <p:spPr>
          <a:xfrm>
            <a:off x="1066800" y="2057400"/>
            <a:ext cx="370522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190"/>
              <a:buNone/>
              <a:defRPr sz="14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4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5755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3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" name="Google Shape;9;p15"/>
          <p:cNvSpPr txBox="1"/>
          <p:nvPr>
            <p:ph idx="10" type="dt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1" type="ftr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28700" y="1028700"/>
            <a:ext cx="4038600" cy="4841072"/>
          </a:xfrm>
          <a:custGeom>
            <a:rect b="b" l="l" r="r" t="t"/>
            <a:pathLst>
              <a:path extrusionOk="0" h="6858000" w="6096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Google Shape;97;p1"/>
          <p:cNvGrpSpPr/>
          <p:nvPr/>
        </p:nvGrpSpPr>
        <p:grpSpPr>
          <a:xfrm>
            <a:off x="2614258" y="4526256"/>
            <a:ext cx="867485" cy="163226"/>
            <a:chOff x="8910933" y="1837414"/>
            <a:chExt cx="867485" cy="163226"/>
          </a:xfrm>
        </p:grpSpPr>
        <p:sp>
          <p:nvSpPr>
            <p:cNvPr id="98" name="Google Shape;98;p1"/>
            <p:cNvSpPr/>
            <p:nvPr/>
          </p:nvSpPr>
          <p:spPr>
            <a:xfrm flipH="1" rot="-2635175">
              <a:off x="9286956" y="1861308"/>
              <a:ext cx="115439" cy="115439"/>
            </a:xfrm>
            <a:prstGeom prst="rect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" name="Google Shape;99;p1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" name="Google Shape;100;p1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1" name="Google Shape;101;p1"/>
          <p:cNvSpPr txBox="1"/>
          <p:nvPr>
            <p:ph type="ctrTitle"/>
          </p:nvPr>
        </p:nvSpPr>
        <p:spPr>
          <a:xfrm>
            <a:off x="1406924" y="1064106"/>
            <a:ext cx="3282152" cy="203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1" lang="en-GB" sz="3600"/>
              <a:t>AUTUMN TERM 2022 	</a:t>
            </a:r>
            <a:endParaRPr/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1406924" y="3327409"/>
            <a:ext cx="3282152" cy="73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GB" sz="2400"/>
              <a:t>ECA CLERKS BRIEFING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GB" sz="2400"/>
              <a:t>Tina Weavers. ECA Chair</a:t>
            </a:r>
            <a:endParaRPr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379778"/>
            <a:ext cx="5558790" cy="2098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7992" y="285160"/>
            <a:ext cx="4139543" cy="1566808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/>
          <p:nvPr/>
        </p:nvSpPr>
        <p:spPr>
          <a:xfrm>
            <a:off x="666043" y="1723662"/>
            <a:ext cx="10498667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 COMMITTEES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Maintained schools:  The board will normally delegate the day-to-day decision-making on pay to the headteacher but it retains ultimate responsibility for pay decisions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Academy Trusts: they can set their own procedures which is routinely that pay decisions are delegated to the LGBs [must be reflected in the SoD].  Some Trusts ask the LGBs to scrutinise the recommendations which are then approved by the Trust Pay Committee.  Having a Pay Policy is recommended as best practice but is not statutory for academies.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FORGET: the DfE’s Implementing your school’s approach to pay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/>
          <p:nvPr/>
        </p:nvSpPr>
        <p:spPr>
          <a:xfrm>
            <a:off x="925689" y="2554659"/>
            <a:ext cx="997937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ACADEMY TRUSTS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Academy Trust Handbook[ finally!]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Planning Calendar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Academy Transfers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Next steps towards academisation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Due Diligence</a:t>
            </a:r>
            <a:endParaRPr/>
          </a:p>
        </p:txBody>
      </p:sp>
      <p:pic>
        <p:nvPicPr>
          <p:cNvPr id="175" name="Google Shape;17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1873" y="320085"/>
            <a:ext cx="4139543" cy="156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"/>
          <p:cNvSpPr txBox="1"/>
          <p:nvPr/>
        </p:nvSpPr>
        <p:spPr>
          <a:xfrm>
            <a:off x="598311" y="2000661"/>
            <a:ext cx="1107440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UPDATE 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all these documents are relevant to governing boards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DfE Careers Guidance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DfE Schools Causing Concern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DfE Searching, Screening &amp; Confiscation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DfE Suspension &amp; Permanent Exclusion guidance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 guidance on Emergency Planning &amp; Response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DfE What academies, free schools and colleges must or should publish online / DfE What maintained schools must publish online</a:t>
            </a:r>
            <a:endParaRPr/>
          </a:p>
        </p:txBody>
      </p:sp>
      <p:pic>
        <p:nvPicPr>
          <p:cNvPr id="181" name="Google Shape;1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18224" y="313912"/>
            <a:ext cx="4139543" cy="156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"/>
          <p:cNvSpPr txBox="1"/>
          <p:nvPr/>
        </p:nvSpPr>
        <p:spPr>
          <a:xfrm>
            <a:off x="643467" y="2139161"/>
            <a:ext cx="107808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UPDATE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NGA Guidance fo</a:t>
            </a:r>
            <a:r>
              <a:rPr lang="en-GB" sz="2800">
                <a:solidFill>
                  <a:schemeClr val="dk1"/>
                </a:solidFill>
              </a:rPr>
              <a:t>r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Governors on School Food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NGA Guide for Governing Boards on Federations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Guidance on finding volunteers to become school governors and trustees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Guidance on getting school-to-school support to improve your school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Understanding your data: a guide for school governors and academy trustees</a:t>
            </a:r>
            <a:endParaRPr/>
          </a:p>
        </p:txBody>
      </p:sp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8317" y="331374"/>
            <a:ext cx="4139543" cy="156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/>
          <p:nvPr/>
        </p:nvSpPr>
        <p:spPr>
          <a:xfrm>
            <a:off x="0" y="0"/>
            <a:ext cx="12192000" cy="6858000"/>
          </a:xfrm>
          <a:custGeom>
            <a:rect b="b" l="l" r="r" t="t"/>
            <a:pathLst>
              <a:path extrusionOk="0" h="6858000" w="12192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723900" y="723900"/>
            <a:ext cx="4580642" cy="5494694"/>
          </a:xfrm>
          <a:custGeom>
            <a:rect b="b" l="l" r="r" t="t"/>
            <a:pathLst>
              <a:path extrusionOk="0" h="6858000" w="6096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4"/>
          <p:cNvSpPr txBox="1"/>
          <p:nvPr/>
        </p:nvSpPr>
        <p:spPr>
          <a:xfrm>
            <a:off x="1096144" y="1546578"/>
            <a:ext cx="3862062" cy="3806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NEXT ECA BRIEFINGS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Tuesday, 10 January 2023 at 5pm</a:t>
            </a:r>
            <a:endParaRPr/>
          </a:p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Tuesday, 18 April 2023 at 5pm [including ECA AGM]</a:t>
            </a:r>
            <a:endParaRPr/>
          </a:p>
        </p:txBody>
      </p:sp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538" y="443962"/>
            <a:ext cx="5715000" cy="2157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" name="Google Shape;197;p14"/>
          <p:cNvGrpSpPr/>
          <p:nvPr/>
        </p:nvGrpSpPr>
        <p:grpSpPr>
          <a:xfrm>
            <a:off x="2580479" y="2519762"/>
            <a:ext cx="867485" cy="163226"/>
            <a:chOff x="8910933" y="1837414"/>
            <a:chExt cx="867485" cy="163226"/>
          </a:xfrm>
        </p:grpSpPr>
        <p:sp>
          <p:nvSpPr>
            <p:cNvPr id="198" name="Google Shape;198;p14"/>
            <p:cNvSpPr/>
            <p:nvPr/>
          </p:nvSpPr>
          <p:spPr>
            <a:xfrm flipH="1" rot="-2635175">
              <a:off x="9286956" y="1861308"/>
              <a:ext cx="115439" cy="115439"/>
            </a:xfrm>
            <a:prstGeom prst="rect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9" name="Google Shape;199;p14"/>
            <p:cNvCxnSpPr/>
            <p:nvPr/>
          </p:nvCxnSpPr>
          <p:spPr>
            <a:xfrm>
              <a:off x="9426289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" name="Google Shape;200;p14"/>
            <p:cNvCxnSpPr/>
            <p:nvPr/>
          </p:nvCxnSpPr>
          <p:spPr>
            <a:xfrm>
              <a:off x="8910933" y="1919027"/>
              <a:ext cx="352129" cy="0"/>
            </a:xfrm>
            <a:prstGeom prst="straightConnector1">
              <a:avLst/>
            </a:prstGeom>
            <a:noFill/>
            <a:ln cap="flat" cmpd="sng" w="158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01" name="Google Shape;201;p14"/>
          <p:cNvSpPr txBox="1"/>
          <p:nvPr/>
        </p:nvSpPr>
        <p:spPr>
          <a:xfrm>
            <a:off x="6096000" y="2922052"/>
            <a:ext cx="5715000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FOR DIARY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NEXT ECA CONFERENCE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THURSDAY, 11 MAY 2023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808" y="456942"/>
            <a:ext cx="11266384" cy="594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1749777" y="1704622"/>
            <a:ext cx="8985955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GB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clerk makes the most boring meetings, where one person dominates the questioning [or where I have to lead governors’ questions] into a veritable disco and book club mix.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 governor challenged …”  “It was explained to Governors that …  and as a result …”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 weaves Ofsted language  into the minutes so it feels like I attended a cabinet session rather than my one hour monologue.</a:t>
            </a:r>
            <a:endParaRPr/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5278" y="245296"/>
            <a:ext cx="4139543" cy="156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6703" y="130996"/>
            <a:ext cx="4139543" cy="156680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1151467" y="2136339"/>
            <a:ext cx="9968089" cy="3600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Headteachers said would be ‘even better’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Better proof reading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Prompt response to emails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Acknowledging that there might be times when the clerk had misinterpreted a statement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Clerks make more time for Heads/Chairs/Office staff – be more part of The Team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their opinion of  a Governing Body using their experience from others that they work with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9565" y="273871"/>
            <a:ext cx="4139543" cy="156680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891821" y="2000661"/>
            <a:ext cx="10114845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AUTUMN TERM AGENDA:  Focus for Governors/Trustees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BUDGET!!!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 Recovery Plan : spending funding in line with recovery priorities / educational outcomes 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Supporting staff including CPD and wellbeing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Safeguarding: ensuring all policies, procedures and training are effective and comply with the latest changes in KCSiE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Teachers’ Pay: Recommendation –8.9% uplift to starting salaries and uplifts of between 5-8%  along the rest of Main Pay Range – 5% for experienced teachers and those on Leadership Range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/>
        </p:nvSpPr>
        <p:spPr>
          <a:xfrm>
            <a:off x="1343378" y="2898720"/>
            <a:ext cx="9505244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AUTUMN 2022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/>
          </a:p>
        </p:txBody>
      </p:sp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7018" y="242117"/>
            <a:ext cx="4139543" cy="1566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0583" y="274929"/>
            <a:ext cx="4139543" cy="156680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/>
        </p:nvSpPr>
        <p:spPr>
          <a:xfrm>
            <a:off x="1986844" y="2619022"/>
            <a:ext cx="8850489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TO BREAK OUT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were asked what advice you would give to someone thinking about becoming a governance professional, what would you say?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451" y="218485"/>
            <a:ext cx="4139543" cy="15668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8"/>
          <p:cNvSpPr txBox="1"/>
          <p:nvPr/>
        </p:nvSpPr>
        <p:spPr>
          <a:xfrm>
            <a:off x="677333" y="1995437"/>
            <a:ext cx="10837334" cy="4031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OFSTED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1 September 2022 – the following changes: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names of inspections have been changed: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5 inspections are now </a:t>
            </a:r>
            <a:r>
              <a:rPr b="1" lang="en-GB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graded inspections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8 inspections of good and outstanding schools are now </a:t>
            </a:r>
            <a:r>
              <a:rPr b="1" lang="en-GB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ungraded inspections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Inspections with no formal designation and unannounced behaviour visits are now </a:t>
            </a:r>
            <a:r>
              <a:rPr b="1" lang="en-GB" sz="3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urgent inspections</a:t>
            </a:r>
            <a:r>
              <a:rPr lang="en-GB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4356" y="156043"/>
            <a:ext cx="4139543" cy="1566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45788" y="2763600"/>
            <a:ext cx="3389670" cy="393835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/>
          <p:nvPr/>
        </p:nvSpPr>
        <p:spPr>
          <a:xfrm>
            <a:off x="959556" y="1422400"/>
            <a:ext cx="7224888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 COMMITTEES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Recommendations for salary increases for teachers 2022/23:8.9% for Main Pay Scale 1 [ECTs] – now starting at £28k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 of Main Pay Scale – between 5-8%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for the most experienced staff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for those with TLRs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for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those on Leadership Scale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Retention continues to be an issue – hence greater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increase at Main Scale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Consultation on draft 2022 School Teachers’ Pay and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Conditions Document to 23 September 2022 and will be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published on 14 October 2022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dornVTI">
  <a:themeElements>
    <a:clrScheme name="GC1">
      <a:dk1>
        <a:srgbClr val="000000"/>
      </a:dk1>
      <a:lt1>
        <a:srgbClr val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2022-09-06T14:00:03Z</dcterms:created>
  <dc:creator>Tina Weavers</dc:creator>
</cp:coreProperties>
</file>