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6" r:id="rId1"/>
  </p:sldMasterIdLst>
  <p:notesMasterIdLst>
    <p:notesMasterId r:id="rId14"/>
  </p:notesMasterIdLst>
  <p:handoutMasterIdLst>
    <p:handoutMasterId r:id="rId15"/>
  </p:handoutMasterIdLst>
  <p:sldIdLst>
    <p:sldId id="256" r:id="rId2"/>
    <p:sldId id="368" r:id="rId3"/>
    <p:sldId id="301" r:id="rId4"/>
    <p:sldId id="369" r:id="rId5"/>
    <p:sldId id="360" r:id="rId6"/>
    <p:sldId id="305" r:id="rId7"/>
    <p:sldId id="306" r:id="rId8"/>
    <p:sldId id="370" r:id="rId9"/>
    <p:sldId id="338" r:id="rId10"/>
    <p:sldId id="344" r:id="rId11"/>
    <p:sldId id="366" r:id="rId12"/>
    <p:sldId id="367"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5116" autoAdjust="0"/>
  </p:normalViewPr>
  <p:slideViewPr>
    <p:cSldViewPr>
      <p:cViewPr>
        <p:scale>
          <a:sx n="117" d="100"/>
          <a:sy n="117" d="100"/>
        </p:scale>
        <p:origin x="-741" y="9"/>
      </p:cViewPr>
      <p:guideLst>
        <p:guide orient="horz" pos="2160"/>
        <p:guide pos="2880"/>
      </p:guideLst>
    </p:cSldViewPr>
  </p:slideViewPr>
  <p:notesTextViewPr>
    <p:cViewPr>
      <p:scale>
        <a:sx n="100" d="100"/>
        <a:sy n="100" d="100"/>
      </p:scale>
      <p:origin x="0" y="0"/>
    </p:cViewPr>
  </p:notesTextViewPr>
  <p:sorterViewPr>
    <p:cViewPr>
      <p:scale>
        <a:sx n="90" d="100"/>
        <a:sy n="90" d="100"/>
      </p:scale>
      <p:origin x="0" y="-4867"/>
    </p:cViewPr>
  </p:sorterViewPr>
  <p:notesViewPr>
    <p:cSldViewPr>
      <p:cViewPr varScale="1">
        <p:scale>
          <a:sx n="46" d="100"/>
          <a:sy n="46" d="100"/>
        </p:scale>
        <p:origin x="2434" y="6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033" tIns="46016" rIns="92033" bIns="4601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268"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2033" tIns="46016" rIns="92033" bIns="46016" numCol="1" anchor="b" anchorCtr="0" compatLnSpc="1">
            <a:prstTxWarp prst="textNoShape">
              <a:avLst/>
            </a:prstTxWarp>
          </a:bodyPr>
          <a:lstStyle>
            <a:lvl1pPr eaLnBrk="1" hangingPunct="1">
              <a:defRPr sz="1200">
                <a:latin typeface="Arial" charset="0"/>
              </a:defRPr>
            </a:lvl1pPr>
          </a:lstStyle>
          <a:p>
            <a:pPr>
              <a:defRPr/>
            </a:pPr>
            <a:endParaRPr lang="en-US"/>
          </a:p>
        </p:txBody>
      </p:sp>
    </p:spTree>
    <p:extLst>
      <p:ext uri="{BB962C8B-B14F-4D97-AF65-F5344CB8AC3E}">
        <p14:creationId xmlns:p14="http://schemas.microsoft.com/office/powerpoint/2010/main" val="959477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033" tIns="46016" rIns="92033" bIns="4601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2033" tIns="46016" rIns="92033" bIns="4601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196" name="Rectangle 4"/>
          <p:cNvSpPr>
            <a:spLocks noRot="1" noChangeArrowheads="1" noTextEdit="1"/>
          </p:cNvSpPr>
          <p:nvPr>
            <p:ph type="sldImg" idx="2"/>
          </p:nvPr>
        </p:nvSpPr>
        <p:spPr bwMode="auto">
          <a:xfrm>
            <a:off x="1179513" y="695325"/>
            <a:ext cx="4651375"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0088" y="4416425"/>
            <a:ext cx="5610225" cy="4184650"/>
          </a:xfrm>
          <a:prstGeom prst="rect">
            <a:avLst/>
          </a:prstGeom>
          <a:noFill/>
          <a:ln w="9525">
            <a:noFill/>
            <a:miter lim="800000"/>
            <a:headEnd/>
            <a:tailEnd/>
          </a:ln>
          <a:effectLst/>
        </p:spPr>
        <p:txBody>
          <a:bodyPr vert="horz" wrap="square" lIns="92033" tIns="46016" rIns="92033" bIns="460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2033" tIns="46016" rIns="92033" bIns="4601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2033" tIns="46016" rIns="92033" bIns="46016" numCol="1" anchor="b" anchorCtr="0" compatLnSpc="1">
            <a:prstTxWarp prst="textNoShape">
              <a:avLst/>
            </a:prstTxWarp>
          </a:bodyPr>
          <a:lstStyle>
            <a:lvl1pPr algn="r" eaLnBrk="1" hangingPunct="1">
              <a:defRPr sz="1200"/>
            </a:lvl1pPr>
          </a:lstStyle>
          <a:p>
            <a:fld id="{3B648112-83EF-4860-B802-2A2B9AEB6010}" type="slidenum">
              <a:rPr lang="en-US" altLang="en-US"/>
              <a:pPr/>
              <a:t>‹#›</a:t>
            </a:fld>
            <a:endParaRPr lang="en-US" altLang="en-US"/>
          </a:p>
        </p:txBody>
      </p:sp>
    </p:spTree>
    <p:extLst>
      <p:ext uri="{BB962C8B-B14F-4D97-AF65-F5344CB8AC3E}">
        <p14:creationId xmlns:p14="http://schemas.microsoft.com/office/powerpoint/2010/main" val="112817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4538" indent="-284163">
              <a:spcBef>
                <a:spcPct val="30000"/>
              </a:spcBef>
              <a:defRPr sz="1200">
                <a:solidFill>
                  <a:schemeClr val="tx1"/>
                </a:solidFill>
                <a:latin typeface="Arial" charset="0"/>
              </a:defRPr>
            </a:lvl2pPr>
            <a:lvl3pPr marL="1146175" indent="-227013">
              <a:spcBef>
                <a:spcPct val="30000"/>
              </a:spcBef>
              <a:defRPr sz="1200">
                <a:solidFill>
                  <a:schemeClr val="tx1"/>
                </a:solidFill>
                <a:latin typeface="Arial" charset="0"/>
              </a:defRPr>
            </a:lvl3pPr>
            <a:lvl4pPr marL="1608138" indent="-227013">
              <a:spcBef>
                <a:spcPct val="30000"/>
              </a:spcBef>
              <a:defRPr sz="1200">
                <a:solidFill>
                  <a:schemeClr val="tx1"/>
                </a:solidFill>
                <a:latin typeface="Arial" charset="0"/>
              </a:defRPr>
            </a:lvl4pPr>
            <a:lvl5pPr marL="2066925" indent="-227013">
              <a:spcBef>
                <a:spcPct val="30000"/>
              </a:spcBef>
              <a:defRPr sz="1200">
                <a:solidFill>
                  <a:schemeClr val="tx1"/>
                </a:solidFill>
                <a:latin typeface="Arial" charset="0"/>
              </a:defRPr>
            </a:lvl5pPr>
            <a:lvl6pPr marL="2524125" indent="-227013" eaLnBrk="0" fontAlgn="base" hangingPunct="0">
              <a:spcBef>
                <a:spcPct val="30000"/>
              </a:spcBef>
              <a:spcAft>
                <a:spcPct val="0"/>
              </a:spcAft>
              <a:defRPr sz="1200">
                <a:solidFill>
                  <a:schemeClr val="tx1"/>
                </a:solidFill>
                <a:latin typeface="Arial" charset="0"/>
              </a:defRPr>
            </a:lvl6pPr>
            <a:lvl7pPr marL="2981325" indent="-227013" eaLnBrk="0" fontAlgn="base" hangingPunct="0">
              <a:spcBef>
                <a:spcPct val="30000"/>
              </a:spcBef>
              <a:spcAft>
                <a:spcPct val="0"/>
              </a:spcAft>
              <a:defRPr sz="1200">
                <a:solidFill>
                  <a:schemeClr val="tx1"/>
                </a:solidFill>
                <a:latin typeface="Arial" charset="0"/>
              </a:defRPr>
            </a:lvl7pPr>
            <a:lvl8pPr marL="3438525" indent="-227013" eaLnBrk="0" fontAlgn="base" hangingPunct="0">
              <a:spcBef>
                <a:spcPct val="30000"/>
              </a:spcBef>
              <a:spcAft>
                <a:spcPct val="0"/>
              </a:spcAft>
              <a:defRPr sz="1200">
                <a:solidFill>
                  <a:schemeClr val="tx1"/>
                </a:solidFill>
                <a:latin typeface="Arial" charset="0"/>
              </a:defRPr>
            </a:lvl8pPr>
            <a:lvl9pPr marL="3895725" indent="-227013" eaLnBrk="0" fontAlgn="base" hangingPunct="0">
              <a:spcBef>
                <a:spcPct val="30000"/>
              </a:spcBef>
              <a:spcAft>
                <a:spcPct val="0"/>
              </a:spcAft>
              <a:defRPr sz="1200">
                <a:solidFill>
                  <a:schemeClr val="tx1"/>
                </a:solidFill>
                <a:latin typeface="Arial" charset="0"/>
              </a:defRPr>
            </a:lvl9pPr>
          </a:lstStyle>
          <a:p>
            <a:pPr>
              <a:spcBef>
                <a:spcPct val="0"/>
              </a:spcBef>
            </a:pPr>
            <a:fld id="{F7620775-C8A9-4478-976B-C348486C19EB}" type="slidenum">
              <a:rPr lang="en-US" altLang="en-US"/>
              <a:pPr>
                <a:spcBef>
                  <a:spcPct val="0"/>
                </a:spcBef>
              </a:pPr>
              <a:t>1</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8A1793-3765-4DD6-861E-70D534643166}" type="slidenum">
              <a:rPr lang="en-US" altLang="en-US"/>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1363" indent="-284163">
              <a:defRPr>
                <a:solidFill>
                  <a:schemeClr val="tx1"/>
                </a:solidFill>
                <a:latin typeface="Arial" charset="0"/>
              </a:defRPr>
            </a:lvl2pPr>
            <a:lvl3pPr marL="1139825" indent="-227013">
              <a:defRPr>
                <a:solidFill>
                  <a:schemeClr val="tx1"/>
                </a:solidFill>
                <a:latin typeface="Arial" charset="0"/>
              </a:defRPr>
            </a:lvl3pPr>
            <a:lvl4pPr marL="1597025" indent="-227013">
              <a:defRPr>
                <a:solidFill>
                  <a:schemeClr val="tx1"/>
                </a:solidFill>
                <a:latin typeface="Arial" charset="0"/>
              </a:defRPr>
            </a:lvl4pPr>
            <a:lvl5pPr marL="2052638" indent="-227013">
              <a:defRPr>
                <a:solidFill>
                  <a:schemeClr val="tx1"/>
                </a:solidFill>
                <a:latin typeface="Arial" charset="0"/>
              </a:defRPr>
            </a:lvl5pPr>
            <a:lvl6pPr marL="2509838" indent="-227013" eaLnBrk="0" fontAlgn="base" hangingPunct="0">
              <a:spcBef>
                <a:spcPct val="0"/>
              </a:spcBef>
              <a:spcAft>
                <a:spcPct val="0"/>
              </a:spcAft>
              <a:defRPr>
                <a:solidFill>
                  <a:schemeClr val="tx1"/>
                </a:solidFill>
                <a:latin typeface="Arial" charset="0"/>
              </a:defRPr>
            </a:lvl6pPr>
            <a:lvl7pPr marL="2967038" indent="-227013" eaLnBrk="0" fontAlgn="base" hangingPunct="0">
              <a:spcBef>
                <a:spcPct val="0"/>
              </a:spcBef>
              <a:spcAft>
                <a:spcPct val="0"/>
              </a:spcAft>
              <a:defRPr>
                <a:solidFill>
                  <a:schemeClr val="tx1"/>
                </a:solidFill>
                <a:latin typeface="Arial" charset="0"/>
              </a:defRPr>
            </a:lvl7pPr>
            <a:lvl8pPr marL="3424238" indent="-227013" eaLnBrk="0" fontAlgn="base" hangingPunct="0">
              <a:spcBef>
                <a:spcPct val="0"/>
              </a:spcBef>
              <a:spcAft>
                <a:spcPct val="0"/>
              </a:spcAft>
              <a:defRPr>
                <a:solidFill>
                  <a:schemeClr val="tx1"/>
                </a:solidFill>
                <a:latin typeface="Arial" charset="0"/>
              </a:defRPr>
            </a:lvl8pPr>
            <a:lvl9pPr marL="3881438" indent="-227013" eaLnBrk="0" fontAlgn="base" hangingPunct="0">
              <a:spcBef>
                <a:spcPct val="0"/>
              </a:spcBef>
              <a:spcAft>
                <a:spcPct val="0"/>
              </a:spcAft>
              <a:defRPr>
                <a:solidFill>
                  <a:schemeClr val="tx1"/>
                </a:solidFill>
                <a:latin typeface="Arial" charset="0"/>
              </a:defRPr>
            </a:lvl9pPr>
          </a:lstStyle>
          <a:p>
            <a:fld id="{13FDE340-5F7A-4864-9596-18A918478278}" type="slidenum">
              <a:rPr lang="en-US" altLang="en-US"/>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1363" indent="-284163">
              <a:defRPr>
                <a:solidFill>
                  <a:schemeClr val="tx1"/>
                </a:solidFill>
                <a:latin typeface="Arial" charset="0"/>
              </a:defRPr>
            </a:lvl2pPr>
            <a:lvl3pPr marL="1139825" indent="-227013">
              <a:defRPr>
                <a:solidFill>
                  <a:schemeClr val="tx1"/>
                </a:solidFill>
                <a:latin typeface="Arial" charset="0"/>
              </a:defRPr>
            </a:lvl3pPr>
            <a:lvl4pPr marL="1597025" indent="-227013">
              <a:defRPr>
                <a:solidFill>
                  <a:schemeClr val="tx1"/>
                </a:solidFill>
                <a:latin typeface="Arial" charset="0"/>
              </a:defRPr>
            </a:lvl4pPr>
            <a:lvl5pPr marL="2052638" indent="-227013">
              <a:defRPr>
                <a:solidFill>
                  <a:schemeClr val="tx1"/>
                </a:solidFill>
                <a:latin typeface="Arial" charset="0"/>
              </a:defRPr>
            </a:lvl5pPr>
            <a:lvl6pPr marL="2509838" indent="-227013" eaLnBrk="0" fontAlgn="base" hangingPunct="0">
              <a:spcBef>
                <a:spcPct val="0"/>
              </a:spcBef>
              <a:spcAft>
                <a:spcPct val="0"/>
              </a:spcAft>
              <a:defRPr>
                <a:solidFill>
                  <a:schemeClr val="tx1"/>
                </a:solidFill>
                <a:latin typeface="Arial" charset="0"/>
              </a:defRPr>
            </a:lvl6pPr>
            <a:lvl7pPr marL="2967038" indent="-227013" eaLnBrk="0" fontAlgn="base" hangingPunct="0">
              <a:spcBef>
                <a:spcPct val="0"/>
              </a:spcBef>
              <a:spcAft>
                <a:spcPct val="0"/>
              </a:spcAft>
              <a:defRPr>
                <a:solidFill>
                  <a:schemeClr val="tx1"/>
                </a:solidFill>
                <a:latin typeface="Arial" charset="0"/>
              </a:defRPr>
            </a:lvl7pPr>
            <a:lvl8pPr marL="3424238" indent="-227013" eaLnBrk="0" fontAlgn="base" hangingPunct="0">
              <a:spcBef>
                <a:spcPct val="0"/>
              </a:spcBef>
              <a:spcAft>
                <a:spcPct val="0"/>
              </a:spcAft>
              <a:defRPr>
                <a:solidFill>
                  <a:schemeClr val="tx1"/>
                </a:solidFill>
                <a:latin typeface="Arial" charset="0"/>
              </a:defRPr>
            </a:lvl8pPr>
            <a:lvl9pPr marL="3881438" indent="-227013" eaLnBrk="0" fontAlgn="base" hangingPunct="0">
              <a:spcBef>
                <a:spcPct val="0"/>
              </a:spcBef>
              <a:spcAft>
                <a:spcPct val="0"/>
              </a:spcAft>
              <a:defRPr>
                <a:solidFill>
                  <a:schemeClr val="tx1"/>
                </a:solidFill>
                <a:latin typeface="Arial" charset="0"/>
              </a:defRPr>
            </a:lvl9pPr>
          </a:lstStyle>
          <a:p>
            <a:fld id="{0B182D92-E1E9-44A4-97FD-BCD9F3FA71AE}" type="slidenum">
              <a:rPr lang="en-US" altLang="en-US"/>
              <a:pPr/>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5CB4B9-AC20-4D19-919D-BEB27C014713}"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8" name="Slide Number Placeholder 9"/>
          <p:cNvSpPr>
            <a:spLocks noGrp="1"/>
          </p:cNvSpPr>
          <p:nvPr>
            <p:ph type="sldNum" sz="quarter" idx="12"/>
          </p:nvPr>
        </p:nvSpPr>
        <p:spPr/>
        <p:txBody>
          <a:bodyPr/>
          <a:lstStyle>
            <a:lvl1pPr>
              <a:defRPr/>
            </a:lvl1pPr>
          </a:lstStyle>
          <a:p>
            <a:fld id="{9CB63F32-DD8D-41C0-B516-4618FC466B4F}" type="slidenum">
              <a:rPr lang="en-US" altLang="en-US"/>
              <a:pPr/>
              <a:t>‹#›</a:t>
            </a:fld>
            <a:endParaRPr lang="en-US" altLang="en-US"/>
          </a:p>
        </p:txBody>
      </p:sp>
    </p:spTree>
    <p:extLst>
      <p:ext uri="{BB962C8B-B14F-4D97-AF65-F5344CB8AC3E}">
        <p14:creationId xmlns:p14="http://schemas.microsoft.com/office/powerpoint/2010/main" val="84419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a:t>BCPS Staff and Governor training 12/09/07</a:t>
            </a:r>
          </a:p>
        </p:txBody>
      </p:sp>
      <p:sp>
        <p:nvSpPr>
          <p:cNvPr id="6" name="Slide Number Placeholder 21"/>
          <p:cNvSpPr>
            <a:spLocks noGrp="1"/>
          </p:cNvSpPr>
          <p:nvPr>
            <p:ph type="sldNum" sz="quarter" idx="12"/>
          </p:nvPr>
        </p:nvSpPr>
        <p:spPr/>
        <p:txBody>
          <a:bodyPr/>
          <a:lstStyle>
            <a:lvl1pPr>
              <a:defRPr/>
            </a:lvl1pPr>
          </a:lstStyle>
          <a:p>
            <a:fld id="{710211CE-4669-41B2-AF1E-E01232394B60}" type="slidenum">
              <a:rPr lang="en-US" altLang="en-US"/>
              <a:pPr/>
              <a:t>‹#›</a:t>
            </a:fld>
            <a:endParaRPr lang="en-US" altLang="en-US"/>
          </a:p>
        </p:txBody>
      </p:sp>
    </p:spTree>
    <p:extLst>
      <p:ext uri="{BB962C8B-B14F-4D97-AF65-F5344CB8AC3E}">
        <p14:creationId xmlns:p14="http://schemas.microsoft.com/office/powerpoint/2010/main" val="291048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a:t>BCPS Staff and Governor training 12/09/07</a:t>
            </a:r>
          </a:p>
        </p:txBody>
      </p:sp>
      <p:sp>
        <p:nvSpPr>
          <p:cNvPr id="6" name="Slide Number Placeholder 21"/>
          <p:cNvSpPr>
            <a:spLocks noGrp="1"/>
          </p:cNvSpPr>
          <p:nvPr>
            <p:ph type="sldNum" sz="quarter" idx="12"/>
          </p:nvPr>
        </p:nvSpPr>
        <p:spPr/>
        <p:txBody>
          <a:bodyPr/>
          <a:lstStyle>
            <a:lvl1pPr>
              <a:defRPr/>
            </a:lvl1pPr>
          </a:lstStyle>
          <a:p>
            <a:fld id="{918CD41E-A697-4AB2-8486-3DE9747321F4}" type="slidenum">
              <a:rPr lang="en-US" altLang="en-US"/>
              <a:pPr/>
              <a:t>‹#›</a:t>
            </a:fld>
            <a:endParaRPr lang="en-US" altLang="en-US"/>
          </a:p>
        </p:txBody>
      </p:sp>
    </p:spTree>
    <p:extLst>
      <p:ext uri="{BB962C8B-B14F-4D97-AF65-F5344CB8AC3E}">
        <p14:creationId xmlns:p14="http://schemas.microsoft.com/office/powerpoint/2010/main" val="57185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a:t>BCPS Staff and Governor training 12/09/07</a:t>
            </a:r>
          </a:p>
        </p:txBody>
      </p:sp>
      <p:sp>
        <p:nvSpPr>
          <p:cNvPr id="6" name="Slide Number Placeholder 21"/>
          <p:cNvSpPr>
            <a:spLocks noGrp="1"/>
          </p:cNvSpPr>
          <p:nvPr>
            <p:ph type="sldNum" sz="quarter" idx="12"/>
          </p:nvPr>
        </p:nvSpPr>
        <p:spPr/>
        <p:txBody>
          <a:bodyPr/>
          <a:lstStyle>
            <a:lvl1pPr>
              <a:defRPr/>
            </a:lvl1pPr>
          </a:lstStyle>
          <a:p>
            <a:fld id="{0E1C4C2A-6D2B-4A25-9C0D-324A3DFBE58E}" type="slidenum">
              <a:rPr lang="en-US" altLang="en-US"/>
              <a:pPr/>
              <a:t>‹#›</a:t>
            </a:fld>
            <a:endParaRPr lang="en-US" altLang="en-US"/>
          </a:p>
        </p:txBody>
      </p:sp>
    </p:spTree>
    <p:extLst>
      <p:ext uri="{BB962C8B-B14F-4D97-AF65-F5344CB8AC3E}">
        <p14:creationId xmlns:p14="http://schemas.microsoft.com/office/powerpoint/2010/main" val="428827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10" name="Slide Number Placeholder 5"/>
          <p:cNvSpPr>
            <a:spLocks noGrp="1"/>
          </p:cNvSpPr>
          <p:nvPr>
            <p:ph type="sldNum" sz="quarter" idx="12"/>
          </p:nvPr>
        </p:nvSpPr>
        <p:spPr/>
        <p:txBody>
          <a:bodyPr/>
          <a:lstStyle>
            <a:lvl1pPr>
              <a:defRPr/>
            </a:lvl1pPr>
          </a:lstStyle>
          <a:p>
            <a:fld id="{7E5E7605-236D-45E9-8DAC-462A7C15412E}" type="slidenum">
              <a:rPr lang="en-US" altLang="en-US"/>
              <a:pPr/>
              <a:t>‹#›</a:t>
            </a:fld>
            <a:endParaRPr lang="en-US" altLang="en-US"/>
          </a:p>
        </p:txBody>
      </p:sp>
    </p:spTree>
    <p:extLst>
      <p:ext uri="{BB962C8B-B14F-4D97-AF65-F5344CB8AC3E}">
        <p14:creationId xmlns:p14="http://schemas.microsoft.com/office/powerpoint/2010/main" val="246621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r>
              <a:rPr lang="en-US"/>
              <a:t>BCPS Staff and Governor training 12/09/07</a:t>
            </a:r>
          </a:p>
        </p:txBody>
      </p:sp>
      <p:sp>
        <p:nvSpPr>
          <p:cNvPr id="7" name="Slide Number Placeholder 21"/>
          <p:cNvSpPr>
            <a:spLocks noGrp="1"/>
          </p:cNvSpPr>
          <p:nvPr>
            <p:ph type="sldNum" sz="quarter" idx="12"/>
          </p:nvPr>
        </p:nvSpPr>
        <p:spPr/>
        <p:txBody>
          <a:bodyPr/>
          <a:lstStyle>
            <a:lvl1pPr>
              <a:defRPr/>
            </a:lvl1pPr>
          </a:lstStyle>
          <a:p>
            <a:fld id="{50035B25-03E1-407C-B81B-9968CF44F5F7}" type="slidenum">
              <a:rPr lang="en-US" altLang="en-US"/>
              <a:pPr/>
              <a:t>‹#›</a:t>
            </a:fld>
            <a:endParaRPr lang="en-US" altLang="en-US"/>
          </a:p>
        </p:txBody>
      </p:sp>
    </p:spTree>
    <p:extLst>
      <p:ext uri="{BB962C8B-B14F-4D97-AF65-F5344CB8AC3E}">
        <p14:creationId xmlns:p14="http://schemas.microsoft.com/office/powerpoint/2010/main" val="98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9" name="Slide Number Placeholder 8"/>
          <p:cNvSpPr>
            <a:spLocks noGrp="1"/>
          </p:cNvSpPr>
          <p:nvPr>
            <p:ph type="sldNum" sz="quarter" idx="12"/>
          </p:nvPr>
        </p:nvSpPr>
        <p:spPr/>
        <p:txBody>
          <a:bodyPr/>
          <a:lstStyle>
            <a:lvl1pPr>
              <a:defRPr/>
            </a:lvl1pPr>
          </a:lstStyle>
          <a:p>
            <a:fld id="{343D91AF-73E8-4E1E-8F70-D702B9C802F7}" type="slidenum">
              <a:rPr lang="en-US" altLang="en-US"/>
              <a:pPr/>
              <a:t>‹#›</a:t>
            </a:fld>
            <a:endParaRPr lang="en-US" altLang="en-US"/>
          </a:p>
        </p:txBody>
      </p:sp>
    </p:spTree>
    <p:extLst>
      <p:ext uri="{BB962C8B-B14F-4D97-AF65-F5344CB8AC3E}">
        <p14:creationId xmlns:p14="http://schemas.microsoft.com/office/powerpoint/2010/main" val="6505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r>
              <a:rPr lang="en-US"/>
              <a:t>BCPS Staff and Governor training 12/09/07</a:t>
            </a:r>
          </a:p>
        </p:txBody>
      </p:sp>
      <p:sp>
        <p:nvSpPr>
          <p:cNvPr id="5" name="Slide Number Placeholder 21"/>
          <p:cNvSpPr>
            <a:spLocks noGrp="1"/>
          </p:cNvSpPr>
          <p:nvPr>
            <p:ph type="sldNum" sz="quarter" idx="12"/>
          </p:nvPr>
        </p:nvSpPr>
        <p:spPr/>
        <p:txBody>
          <a:bodyPr/>
          <a:lstStyle>
            <a:lvl1pPr>
              <a:defRPr/>
            </a:lvl1pPr>
          </a:lstStyle>
          <a:p>
            <a:fld id="{68E1E06F-C2D4-45CD-9ECA-48B7993E70F8}" type="slidenum">
              <a:rPr lang="en-US" altLang="en-US"/>
              <a:pPr/>
              <a:t>‹#›</a:t>
            </a:fld>
            <a:endParaRPr lang="en-US" altLang="en-US"/>
          </a:p>
        </p:txBody>
      </p:sp>
    </p:spTree>
    <p:extLst>
      <p:ext uri="{BB962C8B-B14F-4D97-AF65-F5344CB8AC3E}">
        <p14:creationId xmlns:p14="http://schemas.microsoft.com/office/powerpoint/2010/main" val="265569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6" name="Slide Number Placeholder 3"/>
          <p:cNvSpPr>
            <a:spLocks noGrp="1"/>
          </p:cNvSpPr>
          <p:nvPr>
            <p:ph type="sldNum" sz="quarter" idx="12"/>
          </p:nvPr>
        </p:nvSpPr>
        <p:spPr/>
        <p:txBody>
          <a:bodyPr/>
          <a:lstStyle>
            <a:lvl1pPr>
              <a:defRPr/>
            </a:lvl1pPr>
          </a:lstStyle>
          <a:p>
            <a:fld id="{8B6AB62E-EE01-43BF-A259-99B3720FFA5E}" type="slidenum">
              <a:rPr lang="en-US" altLang="en-US"/>
              <a:pPr/>
              <a:t>‹#›</a:t>
            </a:fld>
            <a:endParaRPr lang="en-US" altLang="en-US"/>
          </a:p>
        </p:txBody>
      </p:sp>
    </p:spTree>
    <p:extLst>
      <p:ext uri="{BB962C8B-B14F-4D97-AF65-F5344CB8AC3E}">
        <p14:creationId xmlns:p14="http://schemas.microsoft.com/office/powerpoint/2010/main" val="422806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7" name="Slide Number Placeholder 6"/>
          <p:cNvSpPr>
            <a:spLocks noGrp="1"/>
          </p:cNvSpPr>
          <p:nvPr>
            <p:ph type="sldNum" sz="quarter" idx="12"/>
          </p:nvPr>
        </p:nvSpPr>
        <p:spPr/>
        <p:txBody>
          <a:bodyPr/>
          <a:lstStyle>
            <a:lvl1pPr>
              <a:defRPr/>
            </a:lvl1pPr>
          </a:lstStyle>
          <a:p>
            <a:fld id="{6D87981E-0BAD-4763-84F3-C6EE0DDA1615}" type="slidenum">
              <a:rPr lang="en-US" altLang="en-US"/>
              <a:pPr/>
              <a:t>‹#›</a:t>
            </a:fld>
            <a:endParaRPr lang="en-US" altLang="en-US"/>
          </a:p>
        </p:txBody>
      </p:sp>
    </p:spTree>
    <p:extLst>
      <p:ext uri="{BB962C8B-B14F-4D97-AF65-F5344CB8AC3E}">
        <p14:creationId xmlns:p14="http://schemas.microsoft.com/office/powerpoint/2010/main" val="159324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r>
              <a:rPr lang="en-US"/>
              <a:t>BCPS Staff and Governor training 12/09/07</a:t>
            </a:r>
          </a:p>
        </p:txBody>
      </p:sp>
      <p:sp>
        <p:nvSpPr>
          <p:cNvPr id="10" name="Slide Number Placeholder 6"/>
          <p:cNvSpPr>
            <a:spLocks noGrp="1"/>
          </p:cNvSpPr>
          <p:nvPr>
            <p:ph type="sldNum" sz="quarter" idx="12"/>
          </p:nvPr>
        </p:nvSpPr>
        <p:spPr/>
        <p:txBody>
          <a:bodyPr/>
          <a:lstStyle>
            <a:lvl1pPr>
              <a:defRPr/>
            </a:lvl1pPr>
          </a:lstStyle>
          <a:p>
            <a:fld id="{32859361-5627-442D-B75F-4601CB73E8B9}" type="slidenum">
              <a:rPr lang="en-US" altLang="en-US"/>
              <a:pPr/>
              <a:t>‹#›</a:t>
            </a:fld>
            <a:endParaRPr lang="en-US" altLang="en-US"/>
          </a:p>
        </p:txBody>
      </p:sp>
    </p:spTree>
    <p:extLst>
      <p:ext uri="{BB962C8B-B14F-4D97-AF65-F5344CB8AC3E}">
        <p14:creationId xmlns:p14="http://schemas.microsoft.com/office/powerpoint/2010/main" val="67810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panose="020B0604020202020204" pitchFamily="34" charset="0"/>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panose="020B0604020202020204" pitchFamily="34" charset="0"/>
              </a:defRPr>
            </a:lvl1pPr>
            <a:extLst/>
          </a:lstStyle>
          <a:p>
            <a:pPr>
              <a:defRPr/>
            </a:pPr>
            <a:r>
              <a:rPr lang="en-US"/>
              <a:t>BCPS Staff and Governor training 12/09/07</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8DAECB"/>
                </a:solidFill>
              </a:defRPr>
            </a:lvl1pPr>
          </a:lstStyle>
          <a:p>
            <a:fld id="{973FA0CF-6B33-4171-B377-4DC9D21F36DD}"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7334" r:id="rId1"/>
    <p:sldLayoutId id="2147487329" r:id="rId2"/>
    <p:sldLayoutId id="2147487335" r:id="rId3"/>
    <p:sldLayoutId id="2147487330" r:id="rId4"/>
    <p:sldLayoutId id="2147487336" r:id="rId5"/>
    <p:sldLayoutId id="2147487331" r:id="rId6"/>
    <p:sldLayoutId id="2147487337" r:id="rId7"/>
    <p:sldLayoutId id="2147487338" r:id="rId8"/>
    <p:sldLayoutId id="2147487339" r:id="rId9"/>
    <p:sldLayoutId id="2147487332" r:id="rId10"/>
    <p:sldLayoutId id="2147487333" r:id="rId11"/>
  </p:sldLayoutIdLst>
  <p:hf sldNum="0" hdr="0" dt="0"/>
  <p:txStyles>
    <p:titleStyle>
      <a:lvl1pPr algn="l" rtl="0" eaLnBrk="0" fontAlgn="base" hangingPunct="0">
        <a:spcBef>
          <a:spcPct val="0"/>
        </a:spcBef>
        <a:spcAft>
          <a:spcPct val="0"/>
        </a:spcAft>
        <a:defRPr sz="4300" kern="1200">
          <a:solidFill>
            <a:srgbClr val="495A7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95A74"/>
          </a:solidFill>
          <a:latin typeface="Gill Sans MT"/>
        </a:defRPr>
      </a:lvl2pPr>
      <a:lvl3pPr algn="l" rtl="0" eaLnBrk="0" fontAlgn="base" hangingPunct="0">
        <a:spcBef>
          <a:spcPct val="0"/>
        </a:spcBef>
        <a:spcAft>
          <a:spcPct val="0"/>
        </a:spcAft>
        <a:defRPr sz="4300">
          <a:solidFill>
            <a:srgbClr val="495A74"/>
          </a:solidFill>
          <a:latin typeface="Gill Sans MT"/>
        </a:defRPr>
      </a:lvl3pPr>
      <a:lvl4pPr algn="l" rtl="0" eaLnBrk="0" fontAlgn="base" hangingPunct="0">
        <a:spcBef>
          <a:spcPct val="0"/>
        </a:spcBef>
        <a:spcAft>
          <a:spcPct val="0"/>
        </a:spcAft>
        <a:defRPr sz="4300">
          <a:solidFill>
            <a:srgbClr val="495A74"/>
          </a:solidFill>
          <a:latin typeface="Gill Sans MT"/>
        </a:defRPr>
      </a:lvl4pPr>
      <a:lvl5pPr algn="l" rtl="0" eaLnBrk="0" fontAlgn="base" hangingPunct="0">
        <a:spcBef>
          <a:spcPct val="0"/>
        </a:spcBef>
        <a:spcAft>
          <a:spcPct val="0"/>
        </a:spcAft>
        <a:defRPr sz="4300">
          <a:solidFill>
            <a:srgbClr val="495A74"/>
          </a:solidFill>
          <a:latin typeface="Gill Sans MT"/>
        </a:defRPr>
      </a:lvl5pPr>
      <a:lvl6pPr marL="457200" algn="l" rtl="0" fontAlgn="base">
        <a:spcBef>
          <a:spcPct val="0"/>
        </a:spcBef>
        <a:spcAft>
          <a:spcPct val="0"/>
        </a:spcAft>
        <a:defRPr sz="4300">
          <a:solidFill>
            <a:srgbClr val="495A74"/>
          </a:solidFill>
          <a:latin typeface="Gill Sans MT"/>
        </a:defRPr>
      </a:lvl6pPr>
      <a:lvl7pPr marL="914400" algn="l" rtl="0" fontAlgn="base">
        <a:spcBef>
          <a:spcPct val="0"/>
        </a:spcBef>
        <a:spcAft>
          <a:spcPct val="0"/>
        </a:spcAft>
        <a:defRPr sz="4300">
          <a:solidFill>
            <a:srgbClr val="495A74"/>
          </a:solidFill>
          <a:latin typeface="Gill Sans MT"/>
        </a:defRPr>
      </a:lvl7pPr>
      <a:lvl8pPr marL="1371600" algn="l" rtl="0" fontAlgn="base">
        <a:spcBef>
          <a:spcPct val="0"/>
        </a:spcBef>
        <a:spcAft>
          <a:spcPct val="0"/>
        </a:spcAft>
        <a:defRPr sz="4300">
          <a:solidFill>
            <a:srgbClr val="495A74"/>
          </a:solidFill>
          <a:latin typeface="Gill Sans MT"/>
        </a:defRPr>
      </a:lvl8pPr>
      <a:lvl9pPr marL="1828800" algn="l" rtl="0" fontAlgn="base">
        <a:spcBef>
          <a:spcPct val="0"/>
        </a:spcBef>
        <a:spcAft>
          <a:spcPct val="0"/>
        </a:spcAft>
        <a:defRPr sz="4300">
          <a:solidFill>
            <a:srgbClr val="495A7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00ADD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a:xfrm>
            <a:off x="5003800" y="1844675"/>
            <a:ext cx="3744913" cy="4248150"/>
          </a:xfrm>
        </p:spPr>
        <p:txBody>
          <a:bodyPr/>
          <a:lstStyle/>
          <a:p>
            <a:pPr eaLnBrk="1" fontAlgn="auto" hangingPunct="1">
              <a:spcAft>
                <a:spcPts val="0"/>
              </a:spcAft>
              <a:defRPr/>
            </a:pPr>
            <a:r>
              <a:rPr lang="en-GB" dirty="0" smtClean="0">
                <a:solidFill>
                  <a:schemeClr val="tx2">
                    <a:satMod val="130000"/>
                  </a:schemeClr>
                </a:solidFill>
              </a:rPr>
              <a:t/>
            </a:r>
            <a:br>
              <a:rPr lang="en-GB" dirty="0" smtClean="0">
                <a:solidFill>
                  <a:schemeClr val="tx2">
                    <a:satMod val="130000"/>
                  </a:schemeClr>
                </a:solidFill>
              </a:rPr>
            </a:br>
            <a:endParaRPr dirty="0" smtClean="0">
              <a:solidFill>
                <a:schemeClr val="tx2">
                  <a:satMod val="130000"/>
                </a:schemeClr>
              </a:solidFill>
            </a:endParaRPr>
          </a:p>
        </p:txBody>
      </p:sp>
      <p:pic>
        <p:nvPicPr>
          <p:cNvPr id="10243" name="Picture 5" descr="EPHA Logo_col"/>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9325" y="412750"/>
            <a:ext cx="21224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728788"/>
            <a:ext cx="4221163"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292725" y="2276475"/>
            <a:ext cx="3382963" cy="2924175"/>
          </a:xfrm>
          <a:prstGeom prst="rect">
            <a:avLst/>
          </a:prstGeom>
          <a:noFill/>
        </p:spPr>
        <p:txBody>
          <a:bodyPr>
            <a:spAutoFit/>
          </a:bodyPr>
          <a:lstStyle/>
          <a:p>
            <a:pPr algn="ctr">
              <a:defRPr/>
            </a:pPr>
            <a:r>
              <a:rPr lang="en-US" sz="3600" dirty="0">
                <a:latin typeface="+mn-lt"/>
              </a:rPr>
              <a:t>HEADTEACHER WELLBEING SURVEY</a:t>
            </a:r>
          </a:p>
          <a:p>
            <a:pPr algn="ctr">
              <a:defRPr/>
            </a:pPr>
            <a:endParaRPr lang="en-US" sz="2000" dirty="0">
              <a:latin typeface="+mn-lt"/>
            </a:endParaRPr>
          </a:p>
          <a:p>
            <a:pPr algn="ctr">
              <a:defRPr/>
            </a:pPr>
            <a:r>
              <a:rPr lang="en-US" sz="2800" dirty="0">
                <a:latin typeface="+mn-lt"/>
              </a:rPr>
              <a:t>October/November </a:t>
            </a:r>
          </a:p>
          <a:p>
            <a:pPr algn="ctr">
              <a:defRPr/>
            </a:pPr>
            <a:r>
              <a:rPr lang="en-US" sz="2800" dirty="0">
                <a:latin typeface="+mn-lt"/>
              </a:rPr>
              <a:t>2021</a:t>
            </a:r>
            <a:endParaRPr lang="en-GB" sz="28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108075" y="477838"/>
            <a:ext cx="7508875" cy="935037"/>
          </a:xfrm>
        </p:spPr>
        <p:txBody>
          <a:bodyPr vert="horz" wrap="square" lIns="91440" tIns="45720" rIns="91440" bIns="45720" numCol="1" anchorCtr="0" compatLnSpc="1">
            <a:prstTxWarp prst="textNoShape">
              <a:avLst/>
            </a:prstTxWarp>
          </a:bodyPr>
          <a:lstStyle/>
          <a:p>
            <a:pPr eaLnBrk="1" hangingPunct="1"/>
            <a:r>
              <a:rPr lang="en-US" altLang="en-US" sz="3600" smtClean="0">
                <a:solidFill>
                  <a:schemeClr val="tx1"/>
                </a:solidFill>
                <a:effectLst/>
              </a:rPr>
              <a:t>What support helps?</a:t>
            </a:r>
          </a:p>
        </p:txBody>
      </p:sp>
      <p:pic>
        <p:nvPicPr>
          <p:cNvPr id="23555"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23950" y="1341438"/>
            <a:ext cx="7494588" cy="5448300"/>
          </a:xfrm>
        </p:spPr>
      </p:pic>
      <p:pic>
        <p:nvPicPr>
          <p:cNvPr id="23556" name="Picture 5" descr="EPHA Logo_col"/>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187450" y="908050"/>
            <a:ext cx="7510463"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en-US" altLang="en-US" sz="4000" smtClean="0">
                <a:solidFill>
                  <a:schemeClr val="tx1"/>
                </a:solidFill>
                <a:effectLst/>
              </a:rPr>
              <a:t>What support could </a:t>
            </a:r>
            <a:br>
              <a:rPr lang="en-US" altLang="en-US" sz="4000" smtClean="0">
                <a:solidFill>
                  <a:schemeClr val="tx1"/>
                </a:solidFill>
                <a:effectLst/>
              </a:rPr>
            </a:br>
            <a:r>
              <a:rPr lang="en-US" altLang="en-US" sz="4000" smtClean="0">
                <a:solidFill>
                  <a:schemeClr val="tx1"/>
                </a:solidFill>
                <a:effectLst/>
              </a:rPr>
              <a:t>EPHA offer?</a:t>
            </a:r>
          </a:p>
        </p:txBody>
      </p:sp>
      <p:sp>
        <p:nvSpPr>
          <p:cNvPr id="7171" name="Rectangle 3"/>
          <p:cNvSpPr>
            <a:spLocks noGrp="1" noChangeArrowheads="1"/>
          </p:cNvSpPr>
          <p:nvPr>
            <p:ph idx="1"/>
          </p:nvPr>
        </p:nvSpPr>
        <p:spPr>
          <a:xfrm>
            <a:off x="1116013" y="2420938"/>
            <a:ext cx="7600950" cy="4248150"/>
          </a:xfrm>
        </p:spPr>
        <p:txBody>
          <a:bodyPr>
            <a:normAutofit fontScale="25000" lnSpcReduction="20000"/>
          </a:bodyPr>
          <a:lstStyle/>
          <a:p>
            <a:pPr marL="82550" indent="0">
              <a:buFont typeface="Wingdings 2" pitchFamily="18" charset="2"/>
              <a:buNone/>
              <a:defRPr/>
            </a:pPr>
            <a:r>
              <a:rPr lang="en-GB" sz="5000" dirty="0"/>
              <a:t> </a:t>
            </a:r>
            <a:r>
              <a:rPr lang="en-GB" sz="7200" dirty="0"/>
              <a:t>We plan to facilitate a range of support in addition to the current EPHA offer, which will include signposting or brokering practical help for heads in crisis, such as:</a:t>
            </a:r>
            <a:endParaRPr lang="en-GB" sz="7200" b="1" dirty="0"/>
          </a:p>
          <a:p>
            <a:pPr>
              <a:defRPr/>
            </a:pPr>
            <a:r>
              <a:rPr lang="en-GB" sz="7200" dirty="0"/>
              <a:t>Coaching or counselling – individually or in a group</a:t>
            </a:r>
          </a:p>
          <a:p>
            <a:pPr>
              <a:defRPr/>
            </a:pPr>
            <a:r>
              <a:rPr lang="en-GB" sz="7200" dirty="0"/>
              <a:t>Colleague Support for any headteacher in need (not just new heads)</a:t>
            </a:r>
          </a:p>
          <a:p>
            <a:pPr>
              <a:defRPr/>
            </a:pPr>
            <a:r>
              <a:rPr lang="en-GB" sz="7200" dirty="0"/>
              <a:t>Capacity help in a school – </a:t>
            </a:r>
            <a:r>
              <a:rPr lang="en-GB" sz="7200" dirty="0" err="1"/>
              <a:t>headteachers</a:t>
            </a:r>
            <a:r>
              <a:rPr lang="en-GB" sz="7200" dirty="0"/>
              <a:t> or deputies seconded to help add leadership capacity for a limited time</a:t>
            </a:r>
          </a:p>
          <a:p>
            <a:pPr>
              <a:defRPr/>
            </a:pPr>
            <a:r>
              <a:rPr lang="en-GB" sz="7200" dirty="0"/>
              <a:t>Governance advice and support, including recommending clerks who can manage “statutory” meetings</a:t>
            </a:r>
          </a:p>
          <a:p>
            <a:pPr>
              <a:defRPr/>
            </a:pPr>
            <a:r>
              <a:rPr lang="en-GB" sz="7200" dirty="0"/>
              <a:t>Legal support for complaints</a:t>
            </a:r>
          </a:p>
          <a:p>
            <a:pPr>
              <a:defRPr/>
            </a:pPr>
            <a:r>
              <a:rPr lang="en-GB" sz="7200" dirty="0"/>
              <a:t>Bespoke training, including joint training on complaints for </a:t>
            </a:r>
            <a:r>
              <a:rPr lang="en-GB" sz="7200" dirty="0" err="1"/>
              <a:t>headteachers</a:t>
            </a:r>
            <a:r>
              <a:rPr lang="en-GB" sz="7200" dirty="0"/>
              <a:t> and </a:t>
            </a:r>
            <a:r>
              <a:rPr lang="en-GB" sz="7200" dirty="0" smtClean="0"/>
              <a:t>governors</a:t>
            </a:r>
          </a:p>
          <a:p>
            <a:pPr marL="82550" indent="0">
              <a:buFont typeface="Wingdings 2" pitchFamily="18" charset="2"/>
              <a:buNone/>
              <a:defRPr/>
            </a:pPr>
            <a:r>
              <a:rPr lang="en-US" sz="7200" dirty="0" smtClean="0"/>
              <a:t>We will also continue to work and lobby on behalf of all Essex Primary-phase </a:t>
            </a:r>
            <a:r>
              <a:rPr lang="en-US" sz="7200" dirty="0" err="1" smtClean="0"/>
              <a:t>headteachers</a:t>
            </a:r>
            <a:r>
              <a:rPr lang="en-US" sz="7200" dirty="0" smtClean="0"/>
              <a:t>, including sharing the results of this survey at a local and national level.</a:t>
            </a:r>
            <a:endParaRPr lang="en-GB" sz="7200" dirty="0"/>
          </a:p>
          <a:p>
            <a:pPr marL="82550" indent="0">
              <a:buFont typeface="Wingdings 2" pitchFamily="18" charset="2"/>
              <a:buNone/>
              <a:defRPr/>
            </a:pPr>
            <a:r>
              <a:rPr lang="en-US" sz="3600" dirty="0" smtClean="0"/>
              <a:t/>
            </a:r>
            <a:br>
              <a:rPr lang="en-US" sz="3600" dirty="0" smtClean="0"/>
            </a:br>
            <a:endParaRPr lang="en-GB" sz="3600" dirty="0"/>
          </a:p>
          <a:p>
            <a:pPr marL="82550" indent="0">
              <a:buFont typeface="Wingdings 2" pitchFamily="18" charset="2"/>
              <a:buNone/>
              <a:defRPr/>
            </a:pPr>
            <a:endParaRPr lang="en-GB" sz="2800" dirty="0"/>
          </a:p>
          <a:p>
            <a:pPr>
              <a:defRPr/>
            </a:pPr>
            <a:endParaRPr lang="en-GB" sz="2800" dirty="0"/>
          </a:p>
          <a:p>
            <a:pPr>
              <a:defRPr/>
            </a:pPr>
            <a:endParaRPr lang="en-GB" sz="2800" dirty="0"/>
          </a:p>
          <a:p>
            <a:pPr>
              <a:defRPr/>
            </a:pPr>
            <a:endParaRPr lang="en-GB" sz="2900" dirty="0" smtClean="0"/>
          </a:p>
          <a:p>
            <a:pPr marL="365760" indent="-283464" eaLnBrk="1" fontAlgn="auto" hangingPunct="1">
              <a:spcAft>
                <a:spcPts val="0"/>
              </a:spcAft>
              <a:buFont typeface="Wingdings 2"/>
              <a:buNone/>
              <a:defRPr/>
            </a:pPr>
            <a:endParaRPr lang="en-GB" sz="5100" dirty="0" smtClean="0"/>
          </a:p>
          <a:p>
            <a:pPr marL="365760" indent="-283464" eaLnBrk="1" fontAlgn="auto" hangingPunct="1">
              <a:spcAft>
                <a:spcPts val="0"/>
              </a:spcAft>
              <a:buFont typeface="Wingdings 2"/>
              <a:buNone/>
              <a:defRPr/>
            </a:pPr>
            <a:endParaRPr lang="en-GB" sz="5100" dirty="0" smtClean="0"/>
          </a:p>
          <a:p>
            <a:pPr marL="365760" indent="-283464" eaLnBrk="1" fontAlgn="auto" hangingPunct="1">
              <a:spcAft>
                <a:spcPts val="0"/>
              </a:spcAft>
              <a:buFontTx/>
              <a:buNone/>
              <a:defRPr/>
            </a:pPr>
            <a:endParaRPr lang="en-GB" sz="2800" dirty="0" smtClean="0"/>
          </a:p>
        </p:txBody>
      </p:sp>
      <p:pic>
        <p:nvPicPr>
          <p:cNvPr id="24580" name="Picture 5" descr="EPHA Logo_col"/>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042988" y="1536700"/>
            <a:ext cx="7643812" cy="4772025"/>
          </a:xfrm>
        </p:spPr>
        <p:txBody>
          <a:bodyPr/>
          <a:lstStyle/>
          <a:p>
            <a:pPr algn="ctr" eaLnBrk="1">
              <a:buFont typeface="Wingdings 2" pitchFamily="18" charset="2"/>
              <a:buNone/>
            </a:pPr>
            <a:r>
              <a:rPr lang="en-US" altLang="en-US" sz="5400" smtClean="0"/>
              <a:t>Discussion </a:t>
            </a:r>
          </a:p>
          <a:p>
            <a:pPr algn="ctr" eaLnBrk="1">
              <a:buFont typeface="Wingdings 2" pitchFamily="18" charset="2"/>
              <a:buNone/>
            </a:pPr>
            <a:endParaRPr lang="en-US" altLang="en-US" sz="1800" smtClean="0"/>
          </a:p>
          <a:p>
            <a:pPr algn="ctr" eaLnBrk="1">
              <a:buFont typeface="Wingdings 2" pitchFamily="18" charset="2"/>
              <a:buNone/>
            </a:pPr>
            <a:r>
              <a:rPr lang="en-US" altLang="en-US" sz="5400" smtClean="0"/>
              <a:t>What needs to change?</a:t>
            </a:r>
          </a:p>
          <a:p>
            <a:pPr algn="ctr" eaLnBrk="1">
              <a:buFont typeface="Wingdings 2" pitchFamily="18" charset="2"/>
              <a:buNone/>
            </a:pPr>
            <a:r>
              <a:rPr lang="en-US" altLang="en-US" sz="5400" smtClean="0"/>
              <a:t>What additional support would help you?</a:t>
            </a:r>
            <a:endParaRPr lang="en-GB" altLang="en-US" sz="5400" smtClean="0"/>
          </a:p>
        </p:txBody>
      </p:sp>
      <p:pic>
        <p:nvPicPr>
          <p:cNvPr id="26627" name="Picture 5" descr="EPHA Logo_col"/>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EPHA Logo_col"/>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476250"/>
            <a:ext cx="1619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060575"/>
            <a:ext cx="430053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558925" y="652463"/>
            <a:ext cx="5616575" cy="831850"/>
          </a:xfrm>
          <a:prstGeom prst="rect">
            <a:avLst/>
          </a:prstGeom>
          <a:noFill/>
        </p:spPr>
        <p:txBody>
          <a:bodyPr>
            <a:spAutoFit/>
          </a:bodyPr>
          <a:lstStyle/>
          <a:p>
            <a:pPr>
              <a:defRPr/>
            </a:pPr>
            <a:r>
              <a:rPr lang="en-US" sz="2400" dirty="0">
                <a:latin typeface="+mn-lt"/>
              </a:rPr>
              <a:t>235 Essex primary-phase </a:t>
            </a:r>
            <a:r>
              <a:rPr lang="en-US" sz="2400" dirty="0" err="1">
                <a:latin typeface="+mn-lt"/>
              </a:rPr>
              <a:t>headteachers</a:t>
            </a:r>
            <a:r>
              <a:rPr lang="en-US" sz="2400" dirty="0">
                <a:latin typeface="+mn-lt"/>
              </a:rPr>
              <a:t> took part in the survey (over 50%)</a:t>
            </a:r>
            <a:endParaRPr lang="en-GB" sz="2400" dirty="0">
              <a:latin typeface="+mn-lt"/>
            </a:endParaRPr>
          </a:p>
        </p:txBody>
      </p:sp>
      <p:sp>
        <p:nvSpPr>
          <p:cNvPr id="8" name="TextBox 7"/>
          <p:cNvSpPr txBox="1"/>
          <p:nvPr/>
        </p:nvSpPr>
        <p:spPr>
          <a:xfrm>
            <a:off x="6264275" y="3756025"/>
            <a:ext cx="1873250" cy="400050"/>
          </a:xfrm>
          <a:prstGeom prst="rect">
            <a:avLst/>
          </a:prstGeom>
          <a:noFill/>
        </p:spPr>
        <p:txBody>
          <a:bodyPr>
            <a:spAutoFit/>
          </a:bodyPr>
          <a:lstStyle/>
          <a:p>
            <a:pPr>
              <a:defRPr/>
            </a:pPr>
            <a:r>
              <a:rPr lang="en-US" sz="2000" dirty="0">
                <a:latin typeface="+mn-lt"/>
              </a:rPr>
              <a:t>Essex quadrant</a:t>
            </a:r>
            <a:endParaRPr lang="en-GB" sz="2000" dirty="0">
              <a:latin typeface="+mn-lt"/>
            </a:endParaRPr>
          </a:p>
        </p:txBody>
      </p:sp>
      <p:sp>
        <p:nvSpPr>
          <p:cNvPr id="9" name="TextBox 8"/>
          <p:cNvSpPr txBox="1"/>
          <p:nvPr/>
        </p:nvSpPr>
        <p:spPr>
          <a:xfrm>
            <a:off x="1638300" y="1857375"/>
            <a:ext cx="3600450" cy="400050"/>
          </a:xfrm>
          <a:prstGeom prst="rect">
            <a:avLst/>
          </a:prstGeom>
          <a:noFill/>
        </p:spPr>
        <p:txBody>
          <a:bodyPr>
            <a:spAutoFit/>
          </a:bodyPr>
          <a:lstStyle/>
          <a:p>
            <a:pPr>
              <a:defRPr/>
            </a:pPr>
            <a:r>
              <a:rPr lang="en-US" sz="2000" dirty="0">
                <a:latin typeface="+mn-lt"/>
              </a:rPr>
              <a:t>Length of time as a headteacher</a:t>
            </a:r>
            <a:endParaRPr lang="en-GB" sz="2000" dirty="0">
              <a:latin typeface="+mn-lt"/>
            </a:endParaRPr>
          </a:p>
        </p:txBody>
      </p:sp>
      <p:sp>
        <p:nvSpPr>
          <p:cNvPr id="12295" name="TextBox 9"/>
          <p:cNvSpPr txBox="1">
            <a:spLocks noChangeArrowheads="1"/>
          </p:cNvSpPr>
          <p:nvPr/>
        </p:nvSpPr>
        <p:spPr bwMode="auto">
          <a:xfrm>
            <a:off x="6016625" y="1876425"/>
            <a:ext cx="2901950" cy="16319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a:cs typeface="Arial" charset="0"/>
              </a:rPr>
              <a:t>“Although I've been a HT for 12 years I've never felt so overwhelmed as I do at the moment.”</a:t>
            </a:r>
          </a:p>
        </p:txBody>
      </p:sp>
      <p:sp>
        <p:nvSpPr>
          <p:cNvPr id="12296" name="TextBox 12"/>
          <p:cNvSpPr txBox="1">
            <a:spLocks noChangeArrowheads="1"/>
          </p:cNvSpPr>
          <p:nvPr/>
        </p:nvSpPr>
        <p:spPr bwMode="auto">
          <a:xfrm>
            <a:off x="1187450" y="4348163"/>
            <a:ext cx="4022725" cy="21399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900"/>
              <a:t>“As a new headteacher I find the job incredibly lonely. I work exceptionally long hours. I had always been a determined individual who wanted to become a headteacher, I am now regretting my decision.” </a:t>
            </a:r>
            <a:endParaRPr lang="en-GB" altLang="en-US" sz="1900"/>
          </a:p>
        </p:txBody>
      </p:sp>
      <p:pic>
        <p:nvPicPr>
          <p:cNvPr id="1229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26125" y="4132263"/>
            <a:ext cx="2886075"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EPHA Logo_col"/>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36813" y="233363"/>
            <a:ext cx="3830637"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249363" y="738188"/>
            <a:ext cx="2376487" cy="461962"/>
          </a:xfrm>
          <a:prstGeom prst="rect">
            <a:avLst/>
          </a:prstGeom>
          <a:noFill/>
        </p:spPr>
        <p:txBody>
          <a:bodyPr wrap="none">
            <a:spAutoFit/>
          </a:bodyPr>
          <a:lstStyle/>
          <a:p>
            <a:pPr>
              <a:defRPr/>
            </a:pPr>
            <a:r>
              <a:rPr lang="en-US" sz="2400" dirty="0">
                <a:latin typeface="+mn-lt"/>
              </a:rPr>
              <a:t>Work-life balance</a:t>
            </a:r>
            <a:endParaRPr lang="en-GB" sz="2400" dirty="0">
              <a:latin typeface="+mn-lt"/>
            </a:endParaRPr>
          </a:p>
        </p:txBody>
      </p:sp>
      <p:pic>
        <p:nvPicPr>
          <p:cNvPr id="13317"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57288" y="3314700"/>
            <a:ext cx="338613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290638" y="2338388"/>
            <a:ext cx="3240087" cy="1108075"/>
          </a:xfrm>
          <a:prstGeom prst="rect">
            <a:avLst/>
          </a:prstGeom>
          <a:noFill/>
        </p:spPr>
        <p:txBody>
          <a:bodyPr>
            <a:spAutoFit/>
          </a:bodyPr>
          <a:lstStyle/>
          <a:p>
            <a:pPr algn="ctr">
              <a:defRPr/>
            </a:pPr>
            <a:r>
              <a:rPr lang="en-US" sz="2200" dirty="0">
                <a:latin typeface="+mn-lt"/>
              </a:rPr>
              <a:t>How happy have you been in your professional role in the last 12 months?</a:t>
            </a:r>
            <a:endParaRPr lang="en-GB" sz="2200" dirty="0">
              <a:latin typeface="+mn-lt"/>
            </a:endParaRPr>
          </a:p>
        </p:txBody>
      </p:sp>
      <p:pic>
        <p:nvPicPr>
          <p:cNvPr id="13319"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934075" y="4511675"/>
            <a:ext cx="2633663"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5791200" y="3740150"/>
            <a:ext cx="2776538" cy="923925"/>
          </a:xfrm>
          <a:prstGeom prst="rect">
            <a:avLst/>
          </a:prstGeom>
          <a:noFill/>
        </p:spPr>
        <p:txBody>
          <a:bodyPr>
            <a:spAutoFit/>
          </a:bodyPr>
          <a:lstStyle/>
          <a:p>
            <a:pPr algn="ctr">
              <a:defRPr/>
            </a:pPr>
            <a:r>
              <a:rPr lang="en-US" dirty="0">
                <a:latin typeface="+mn-lt"/>
              </a:rPr>
              <a:t>If you had your time again, would you pursue your current headship?</a:t>
            </a:r>
            <a:endParaRPr lang="en-GB" dirty="0">
              <a:latin typeface="+mn-lt"/>
            </a:endParaRPr>
          </a:p>
        </p:txBody>
      </p:sp>
      <p:sp>
        <p:nvSpPr>
          <p:cNvPr id="13321" name="TextBox 10"/>
          <p:cNvSpPr txBox="1">
            <a:spLocks noChangeArrowheads="1"/>
          </p:cNvSpPr>
          <p:nvPr/>
        </p:nvSpPr>
        <p:spPr bwMode="auto">
          <a:xfrm>
            <a:off x="4859338" y="2097088"/>
            <a:ext cx="3924300" cy="14763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“The management of Covid over the past 18 months has considerably affected workload for me as a Head, when I already have an extremely poor work life balance.” </a:t>
            </a:r>
            <a:endParaRPr lang="en-GB" altLang="en-US"/>
          </a:p>
        </p:txBody>
      </p:sp>
      <p:sp>
        <p:nvSpPr>
          <p:cNvPr id="13322" name="TextBox 11"/>
          <p:cNvSpPr txBox="1">
            <a:spLocks noChangeArrowheads="1"/>
          </p:cNvSpPr>
          <p:nvPr/>
        </p:nvSpPr>
        <p:spPr bwMode="auto">
          <a:xfrm>
            <a:off x="539750" y="5516563"/>
            <a:ext cx="2776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GB" altLang="en-US"/>
          </a:p>
        </p:txBody>
      </p:sp>
      <p:sp>
        <p:nvSpPr>
          <p:cNvPr id="13323" name="Rectangle 9"/>
          <p:cNvSpPr>
            <a:spLocks noChangeArrowheads="1"/>
          </p:cNvSpPr>
          <p:nvPr/>
        </p:nvSpPr>
        <p:spPr bwMode="auto">
          <a:xfrm>
            <a:off x="1328738" y="5021263"/>
            <a:ext cx="3890962" cy="14779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7610"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“This has been the toughest time in my 15 years of headship. I am working in excess of 16 hours a day and most of the weekend just to stay on top of my workload.”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258888" y="1916113"/>
            <a:ext cx="7489825" cy="3097212"/>
          </a:xfrm>
          <a:solidFill>
            <a:schemeClr val="bg2"/>
          </a:solidFill>
        </p:spPr>
        <p:txBody>
          <a:bodyPr/>
          <a:lstStyle/>
          <a:p>
            <a:pPr marL="82550" indent="0">
              <a:buFont typeface="Wingdings 2" pitchFamily="18" charset="2"/>
              <a:buNone/>
            </a:pPr>
            <a:r>
              <a:rPr lang="en-US" altLang="en-US" smtClean="0">
                <a:latin typeface="Arial" charset="0"/>
                <a:cs typeface="Arial" charset="0"/>
              </a:rPr>
              <a:t>“Anecdotally, my son is 26. A few months ago, getting in from work I said 'I hate my job' and he said, 'In all my years, I have never, ever heard you say anything remotely like that about your work.”</a:t>
            </a:r>
            <a:endParaRPr lang="en-GB" altLang="en-US" smtClean="0">
              <a:latin typeface="Arial" charset="0"/>
              <a:cs typeface="Arial" charset="0"/>
            </a:endParaRPr>
          </a:p>
        </p:txBody>
      </p:sp>
      <p:pic>
        <p:nvPicPr>
          <p:cNvPr id="15363" name="Picture 5" descr="EPHA Logo_col"/>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EPHA Logo_col"/>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4"/>
          <p:cNvSpPr txBox="1">
            <a:spLocks noChangeArrowheads="1"/>
          </p:cNvSpPr>
          <p:nvPr/>
        </p:nvSpPr>
        <p:spPr bwMode="auto">
          <a:xfrm>
            <a:off x="1187450" y="4051300"/>
            <a:ext cx="4276725" cy="233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altLang="en-US" sz="1600"/>
              <a:t>“I consider myself to be a very positive, resilient person and I despair of people who like to dwell on the negatives of the job, however, it is extremely difficult to maintain this positivity and not get drawn into poor wellbeing. Only yesterday, I thought 'what else is there?' and if I wasn't the main earner at home, would change careers. I don't have that as a realistic option.” </a:t>
            </a:r>
          </a:p>
          <a:p>
            <a:endParaRPr lang="en-GB" altLang="en-US" sz="200"/>
          </a:p>
        </p:txBody>
      </p:sp>
      <p:pic>
        <p:nvPicPr>
          <p:cNvPr id="1638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484313"/>
            <a:ext cx="2911475"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116013" y="776288"/>
            <a:ext cx="3743325" cy="708025"/>
          </a:xfrm>
          <a:prstGeom prst="rect">
            <a:avLst/>
          </a:prstGeom>
          <a:noFill/>
        </p:spPr>
        <p:txBody>
          <a:bodyPr>
            <a:spAutoFit/>
          </a:bodyPr>
          <a:lstStyle/>
          <a:p>
            <a:pPr algn="ctr">
              <a:defRPr/>
            </a:pPr>
            <a:r>
              <a:rPr lang="en-US" sz="2000" dirty="0">
                <a:latin typeface="+mn-lt"/>
              </a:rPr>
              <a:t>Have you considered resigning in the last 12 months?</a:t>
            </a:r>
            <a:endParaRPr lang="en-GB" sz="2000" dirty="0">
              <a:latin typeface="+mn-lt"/>
            </a:endParaRPr>
          </a:p>
        </p:txBody>
      </p:sp>
      <p:pic>
        <p:nvPicPr>
          <p:cNvPr id="16390"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53125" y="4292600"/>
            <a:ext cx="289560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824538" y="3475038"/>
            <a:ext cx="3024187" cy="922337"/>
          </a:xfrm>
          <a:prstGeom prst="rect">
            <a:avLst/>
          </a:prstGeom>
          <a:noFill/>
        </p:spPr>
        <p:txBody>
          <a:bodyPr>
            <a:spAutoFit/>
          </a:bodyPr>
          <a:lstStyle/>
          <a:p>
            <a:pPr algn="ctr">
              <a:defRPr/>
            </a:pPr>
            <a:r>
              <a:rPr lang="en-US" dirty="0">
                <a:latin typeface="+mn-lt"/>
              </a:rPr>
              <a:t>Have you sought medical or clinical advice to help you cope with your role?</a:t>
            </a:r>
            <a:endParaRPr lang="en-GB" dirty="0">
              <a:latin typeface="+mn-lt"/>
            </a:endParaRPr>
          </a:p>
        </p:txBody>
      </p:sp>
      <p:sp>
        <p:nvSpPr>
          <p:cNvPr id="16392" name="Rectangle 6"/>
          <p:cNvSpPr>
            <a:spLocks noChangeArrowheads="1"/>
          </p:cNvSpPr>
          <p:nvPr/>
        </p:nvSpPr>
        <p:spPr bwMode="auto">
          <a:xfrm>
            <a:off x="4716463" y="1387475"/>
            <a:ext cx="4197350" cy="20621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altLang="en-US" sz="1600"/>
              <a:t>“I absolutely love my job and feel very privileged to hold this position. However, the ridiculous pressure I feel from Ofsted following the stress of Covid, which is still with us, have made the job feel unmanageable. My stress levels are so high it makes me feel that I want to walk away from it all.”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116013" y="1268413"/>
            <a:ext cx="7848600" cy="5256212"/>
          </a:xfrm>
          <a:solidFill>
            <a:schemeClr val="bg2"/>
          </a:solidFill>
        </p:spPr>
        <p:txBody>
          <a:bodyPr/>
          <a:lstStyle/>
          <a:p>
            <a:pPr marL="82550" indent="0">
              <a:buFont typeface="Wingdings 2" pitchFamily="18" charset="2"/>
              <a:buNone/>
            </a:pPr>
            <a:r>
              <a:rPr lang="en-US" altLang="en-US" sz="1800" smtClean="0">
                <a:latin typeface="Arial" charset="0"/>
                <a:cs typeface="Arial" charset="0"/>
              </a:rPr>
              <a:t>“The approach taken appears a binary one. Move into lockdown and all priorities are altered and the expectation that Heads are considered and supported, for their own wellbeing, is raised. </a:t>
            </a:r>
            <a:r>
              <a:rPr lang="en-US" altLang="en-US" sz="1800" b="1" smtClean="0">
                <a:latin typeface="Arial" charset="0"/>
                <a:cs typeface="Arial" charset="0"/>
              </a:rPr>
              <a:t>Exit lockdown and there is a climate of normality </a:t>
            </a:r>
            <a:r>
              <a:rPr lang="en-US" altLang="en-US" sz="1800" smtClean="0">
                <a:latin typeface="Arial" charset="0"/>
                <a:cs typeface="Arial" charset="0"/>
              </a:rPr>
              <a:t>in the expectations that </a:t>
            </a:r>
            <a:r>
              <a:rPr lang="en-US" altLang="en-US" sz="1800" b="1" smtClean="0">
                <a:latin typeface="Arial" charset="0"/>
                <a:cs typeface="Arial" charset="0"/>
              </a:rPr>
              <a:t>Heads can deliver, be held to public scrutiny, and provide recovery, </a:t>
            </a:r>
            <a:r>
              <a:rPr lang="en-US" altLang="en-US" sz="1800" smtClean="0">
                <a:latin typeface="Arial" charset="0"/>
                <a:cs typeface="Arial" charset="0"/>
              </a:rPr>
              <a:t>at a time when we have more Covid cases than ever before, more staff absence than ever before, a greater workload than ever before, and are still very much dealing with the reality of the day to day impact in the school. </a:t>
            </a:r>
          </a:p>
          <a:p>
            <a:pPr marL="82550" indent="0">
              <a:buFont typeface="Wingdings 2" pitchFamily="18" charset="2"/>
              <a:buNone/>
            </a:pPr>
            <a:r>
              <a:rPr lang="en-US" altLang="en-US" sz="1800" smtClean="0">
                <a:latin typeface="Arial" charset="0"/>
                <a:cs typeface="Arial" charset="0"/>
              </a:rPr>
              <a:t>I am concerned for my team, and every day have to accept my own vulnerability, and put it to one side. The old adage states that you have to look after yourself first, take dedicated time, make space ... but under such challenging circumstances this is exceptionally difficult, and my presence needed more than ever to be </a:t>
            </a:r>
            <a:r>
              <a:rPr lang="en-US" altLang="en-US" sz="1800" b="1" smtClean="0">
                <a:latin typeface="Arial" charset="0"/>
                <a:cs typeface="Arial" charset="0"/>
              </a:rPr>
              <a:t>the glue that holds the organisation </a:t>
            </a:r>
            <a:r>
              <a:rPr lang="en-US" altLang="en-US" sz="1800" smtClean="0">
                <a:latin typeface="Arial" charset="0"/>
                <a:cs typeface="Arial" charset="0"/>
              </a:rPr>
              <a:t>together. </a:t>
            </a:r>
          </a:p>
          <a:p>
            <a:pPr marL="82550" indent="0">
              <a:buFont typeface="Wingdings 2" pitchFamily="18" charset="2"/>
              <a:buNone/>
            </a:pPr>
            <a:r>
              <a:rPr lang="en-US" altLang="en-US" sz="1800" b="1" smtClean="0">
                <a:latin typeface="Arial" charset="0"/>
                <a:cs typeface="Arial" charset="0"/>
              </a:rPr>
              <a:t>Exhaustion levels are significant</a:t>
            </a:r>
            <a:r>
              <a:rPr lang="en-US" altLang="en-US" sz="1800" smtClean="0">
                <a:latin typeface="Arial" charset="0"/>
                <a:cs typeface="Arial" charset="0"/>
              </a:rPr>
              <a:t>, and I think the gap between what is expected of me, and what we are able to deliver, is widening and adds to the stress. I know I will not be alone, or that this is a nationwide issue. </a:t>
            </a:r>
          </a:p>
          <a:p>
            <a:pPr marL="82550" indent="0">
              <a:buFont typeface="Wingdings 2" pitchFamily="18" charset="2"/>
              <a:buNone/>
            </a:pPr>
            <a:r>
              <a:rPr lang="en-US" altLang="en-US" sz="1800" b="1" smtClean="0">
                <a:latin typeface="Arial" charset="0"/>
                <a:cs typeface="Arial" charset="0"/>
              </a:rPr>
              <a:t>Now is the toughest it has been.”</a:t>
            </a:r>
          </a:p>
        </p:txBody>
      </p:sp>
      <p:pic>
        <p:nvPicPr>
          <p:cNvPr id="17411" name="Picture 5" descr="EPHA Logo_col"/>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5463" y="115888"/>
            <a:ext cx="16922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187450" y="781050"/>
            <a:ext cx="6191250" cy="1016000"/>
          </a:xfrm>
        </p:spPr>
        <p:txBody>
          <a:bodyPr vert="horz" wrap="square" lIns="91440" tIns="45720" rIns="91440" bIns="45720" numCol="1" anchorCtr="0" compatLnSpc="1">
            <a:prstTxWarp prst="textNoShape">
              <a:avLst/>
            </a:prstTxWarp>
          </a:bodyPr>
          <a:lstStyle/>
          <a:p>
            <a:pPr eaLnBrk="1" hangingPunct="1"/>
            <a:r>
              <a:rPr lang="en-US" altLang="en-US" sz="2400" smtClean="0">
                <a:solidFill>
                  <a:schemeClr val="tx1"/>
                </a:solidFill>
                <a:effectLst/>
              </a:rPr>
              <a:t>What factors have caused you the most </a:t>
            </a:r>
            <a:br>
              <a:rPr lang="en-US" altLang="en-US" sz="2400" smtClean="0">
                <a:solidFill>
                  <a:schemeClr val="tx1"/>
                </a:solidFill>
                <a:effectLst/>
              </a:rPr>
            </a:br>
            <a:r>
              <a:rPr lang="en-US" altLang="en-US" sz="2400" smtClean="0">
                <a:solidFill>
                  <a:schemeClr val="tx1"/>
                </a:solidFill>
                <a:effectLst/>
              </a:rPr>
              <a:t>stress/anxiety at work in the last 12 months?</a:t>
            </a:r>
          </a:p>
        </p:txBody>
      </p:sp>
      <p:pic>
        <p:nvPicPr>
          <p:cNvPr id="19459" name="Picture 5" descr="EPHA Logo_col"/>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60350"/>
            <a:ext cx="1763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6488" y="1822450"/>
            <a:ext cx="741838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76250"/>
            <a:ext cx="7904162" cy="597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116013" y="1547813"/>
            <a:ext cx="7848600" cy="4976812"/>
          </a:xfrm>
          <a:solidFill>
            <a:schemeClr val="bg2"/>
          </a:solidFill>
        </p:spPr>
        <p:txBody>
          <a:bodyPr/>
          <a:lstStyle/>
          <a:p>
            <a:r>
              <a:rPr lang="en-US" altLang="en-US" sz="2000" smtClean="0"/>
              <a:t>“It was incredibly hard to rank the stressors as it depends on the day, if I am being honest. </a:t>
            </a:r>
            <a:r>
              <a:rPr lang="en-US" altLang="en-US" sz="2000" b="1" smtClean="0"/>
              <a:t>I have never known a term as difficult as the first half of this term. </a:t>
            </a:r>
            <a:r>
              <a:rPr lang="en-US" altLang="en-US" sz="2000" smtClean="0"/>
              <a:t>It is the first time I have ever considered resigning from education completely.”</a:t>
            </a:r>
          </a:p>
          <a:p>
            <a:r>
              <a:rPr lang="en-US" altLang="en-US" sz="2000" smtClean="0"/>
              <a:t>“I think the job is now so work heavy that it is impossible to do a good job without working 18 hours a day. No amount of coaching etc would change that unfortunately. I am a fairly positive individual who accesses and maintains my own mental health well but you cannot change the continuous pressures of Ofsted, changes, parents and paperwork; the pressures of managing Covid has also completely changed the job for me. It is like Ofsted and the LA have completely forgotten the pandemic has taken place and it is business as usual, except anyone actually working in school knows that this is not true with staff absence/wellbeing at its highest and </a:t>
            </a:r>
            <a:r>
              <a:rPr lang="en-US" altLang="en-US" sz="2000" b="1" smtClean="0"/>
              <a:t>being one person trying to manage this is unachievable.”</a:t>
            </a:r>
          </a:p>
          <a:p>
            <a:endParaRPr lang="en-US" altLang="en-US" sz="2800" smtClean="0"/>
          </a:p>
        </p:txBody>
      </p:sp>
      <p:pic>
        <p:nvPicPr>
          <p:cNvPr id="21507" name="Picture 5" descr="EPHA Logo_col"/>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260350"/>
            <a:ext cx="1727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7626</TotalTime>
  <Words>989</Words>
  <Application>Microsoft Office PowerPoint</Application>
  <PresentationFormat>On-screen Show (4:3)</PresentationFormat>
  <Paragraphs>52</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Gill Sans MT</vt:lpstr>
      <vt:lpstr>Wingdings 2</vt:lpstr>
      <vt:lpstr>Verdana</vt:lpstr>
      <vt:lpstr>Solstice</vt:lpstr>
      <vt:lpstr> </vt:lpstr>
      <vt:lpstr>PowerPoint Presentation</vt:lpstr>
      <vt:lpstr>PowerPoint Presentation</vt:lpstr>
      <vt:lpstr>PowerPoint Presentation</vt:lpstr>
      <vt:lpstr>PowerPoint Presentation</vt:lpstr>
      <vt:lpstr>PowerPoint Presentation</vt:lpstr>
      <vt:lpstr>What factors have caused you the most  stress/anxiety at work in the last 12 months?</vt:lpstr>
      <vt:lpstr>PowerPoint Presentation</vt:lpstr>
      <vt:lpstr>PowerPoint Presentation</vt:lpstr>
      <vt:lpstr>What support helps?</vt:lpstr>
      <vt:lpstr>What support could  EPHA offer?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Pam</dc:creator>
  <cp:lastModifiedBy>Angela Fuller</cp:lastModifiedBy>
  <cp:revision>392</cp:revision>
  <cp:lastPrinted>2021-11-08T07:58:38Z</cp:lastPrinted>
  <dcterms:created xsi:type="dcterms:W3CDTF">2007-09-06T16:01:53Z</dcterms:created>
  <dcterms:modified xsi:type="dcterms:W3CDTF">2022-05-16T09:36:33Z</dcterms:modified>
</cp:coreProperties>
</file>