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9" r:id="rId6"/>
    <p:sldId id="270" r:id="rId7"/>
    <p:sldId id="271" r:id="rId8"/>
    <p:sldId id="272" r:id="rId9"/>
    <p:sldId id="281" r:id="rId10"/>
    <p:sldId id="273" r:id="rId11"/>
    <p:sldId id="274" r:id="rId12"/>
    <p:sldId id="275" r:id="rId13"/>
    <p:sldId id="276" r:id="rId14"/>
    <p:sldId id="277" r:id="rId15"/>
    <p:sldId id="282" r:id="rId16"/>
    <p:sldId id="283" r:id="rId17"/>
    <p:sldId id="279" r:id="rId18"/>
    <p:sldId id="280"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3F3A2-2064-410F-96DC-0101B69DC335}" v="1" dt="2022-01-13T11:55:02.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p:scale>
          <a:sx n="103" d="100"/>
          <a:sy n="103" d="100"/>
        </p:scale>
        <p:origin x="-63" y="-3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Weavers" userId="4e070ade-5309-415c-890f-5bfd8e5e7994" providerId="ADAL" clId="{A1E3F3A2-2064-410F-96DC-0101B69DC335}"/>
    <pc:docChg chg="modSld">
      <pc:chgData name="Tina Weavers" userId="4e070ade-5309-415c-890f-5bfd8e5e7994" providerId="ADAL" clId="{A1E3F3A2-2064-410F-96DC-0101B69DC335}" dt="2022-01-13T12:05:25.540" v="8" actId="6549"/>
      <pc:docMkLst>
        <pc:docMk/>
      </pc:docMkLst>
      <pc:sldChg chg="modSp mod">
        <pc:chgData name="Tina Weavers" userId="4e070ade-5309-415c-890f-5bfd8e5e7994" providerId="ADAL" clId="{A1E3F3A2-2064-410F-96DC-0101B69DC335}" dt="2022-01-13T12:05:25.540" v="8" actId="6549"/>
        <pc:sldMkLst>
          <pc:docMk/>
          <pc:sldMk cId="3876271395" sldId="269"/>
        </pc:sldMkLst>
        <pc:spChg chg="mod">
          <ac:chgData name="Tina Weavers" userId="4e070ade-5309-415c-890f-5bfd8e5e7994" providerId="ADAL" clId="{A1E3F3A2-2064-410F-96DC-0101B69DC335}" dt="2022-01-13T12:05:25.540" v="8" actId="6549"/>
          <ac:spMkLst>
            <pc:docMk/>
            <pc:sldMk cId="3876271395" sldId="269"/>
            <ac:spMk id="3" creationId="{7F8816A0-9D91-43E1-BA32-E76BD79209A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FC6B3-603B-432F-BF3C-DEB795385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E22D529-CB78-4DD3-9195-15AFBD5BC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817D727-5B21-4725-91AC-51F0F050EBF6}"/>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A57FA41B-9F9D-44C7-BA08-86EF5A12D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5EC295-C5FE-40DE-AEA0-C48E88C05480}"/>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168068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4527D-0DE0-4806-B513-F0FEC5BE73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9FBF6D6-1910-4BCA-9180-FCDA662D2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0B21EE9-00D9-4E67-967E-B16D99AF0D7E}"/>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9FEE88A6-861C-4D27-AE36-C874FC107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7E081C-C4FD-4D64-B8DD-C33F71767D2B}"/>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23598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45A30D-5C0C-4CD5-8FB1-FA3E6D0EEE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54FB054-8A47-4AB4-A3B4-8E955D329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174BA2-94EA-4353-A047-2AC18A05221F}"/>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D4F778B1-96E4-4123-9E3C-CDDE9B20D1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5FE478-6779-4D71-9BF0-529DDC145B09}"/>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78461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t>Sunday, January 16, 2022</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3619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t>Sunday, January 16, 2022</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96876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t>Sunday, January 16, 2022</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7869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t>Sunday, January 16, 2022</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3265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t>Sunday, January 16, 2022</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73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t>Sunday, January 16, 2022</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8660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t>Sunday, January 16, 2022</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447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t>Sunday, January 16, 2022</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2645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0AD5C-B42E-4B3F-9299-2DBEB5FA66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5EF3593-ED99-4B1A-858B-3FDF05023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EA903D-1E80-429F-8CFA-AA325FC964DA}"/>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91C9DFFE-D15E-48D1-8D00-085C3AC813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1B27C59-B714-488B-9390-24FD45C85F51}"/>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2860605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t>Sunday, January 16, 2022</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8488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t>Sunday, January 16, 2022</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55818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t>Sunday, January 16, 2022</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978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62CA4-E6F2-41D2-8172-D76D570E17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FD2A2A0-EBB8-4E80-A084-C20399944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EA0EC93-49C6-4CF9-9C6D-CCD5CED73B97}"/>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8F7076DA-0723-4F55-BE85-17114FBB5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EEF10B-009A-48B2-A714-3CD250A049E0}"/>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219597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BCB9C-BF3A-4F89-BD97-12E293D236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BE286CE-1191-44AE-9C64-777289396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DFF7CF6-B127-4985-93D4-5FEA67E67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621EDDB-3EF2-4DD7-BDD5-7588157FEE3C}"/>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6" name="Footer Placeholder 5">
            <a:extLst>
              <a:ext uri="{FF2B5EF4-FFF2-40B4-BE49-F238E27FC236}">
                <a16:creationId xmlns:a16="http://schemas.microsoft.com/office/drawing/2014/main" xmlns="" id="{0A516C6F-3FDE-41EF-AB76-A738AF6B82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5058C5F-6C22-4A29-977C-B36586FC32ED}"/>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118557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27BAB-D0F9-4882-B582-87A8E4E650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E1AE75E-BA9D-4264-8A35-29E3536F4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86CDC0A-4586-493F-975F-2F82D1771D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6B6DAAF-0DB6-4591-84A9-C84D76F40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F966FA-6EC5-4B30-A497-A703080F0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658A1DB-E469-4053-A505-A3D4B79F848B}"/>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8" name="Footer Placeholder 7">
            <a:extLst>
              <a:ext uri="{FF2B5EF4-FFF2-40B4-BE49-F238E27FC236}">
                <a16:creationId xmlns:a16="http://schemas.microsoft.com/office/drawing/2014/main" xmlns="" id="{7DE7CF85-3C02-4DBE-AC12-DBC4AB3136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10DD30D-5C07-4B8D-9097-2BD6BE2B3BDA}"/>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2034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9AE93-EB9E-497A-93EA-EA5EC75528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A9981E6-1E4B-4522-9095-553700B1AF86}"/>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4" name="Footer Placeholder 3">
            <a:extLst>
              <a:ext uri="{FF2B5EF4-FFF2-40B4-BE49-F238E27FC236}">
                <a16:creationId xmlns:a16="http://schemas.microsoft.com/office/drawing/2014/main" xmlns="" id="{D35B6809-9AA7-4F94-BA21-E78C4F009E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54E3876-9780-4F77-966B-72D6147B17E5}"/>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385466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836FB8-F1AE-44EF-8BF8-2CEE550706AB}"/>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3" name="Footer Placeholder 2">
            <a:extLst>
              <a:ext uri="{FF2B5EF4-FFF2-40B4-BE49-F238E27FC236}">
                <a16:creationId xmlns:a16="http://schemas.microsoft.com/office/drawing/2014/main" xmlns="" id="{2438E2B6-3708-4248-9208-E901828C3B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1EB512C-EF32-41E3-8C4E-2282165D9428}"/>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251644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BC52E-2513-438F-A375-57E5288AE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9A08FC6-2277-4E1B-A5C6-86610F9E3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E00C41B-6086-45B8-A892-77B2BDD0F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FDCC9D-6866-467C-ADBA-EEC12E94F95A}"/>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6" name="Footer Placeholder 5">
            <a:extLst>
              <a:ext uri="{FF2B5EF4-FFF2-40B4-BE49-F238E27FC236}">
                <a16:creationId xmlns:a16="http://schemas.microsoft.com/office/drawing/2014/main" xmlns="" id="{9FBFBDAE-6808-4C98-A2BA-100C70B439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C32D048-CE0E-4270-84BA-8D12378B0AA5}"/>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309526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2ACEA-EC15-4252-800D-2F0E95DB3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8C3F5CF-A31C-4765-82FC-ACF1B397B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08E5F83-54D3-4460-92FC-AB0A0196F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A5F798-5E96-4A31-BDFD-455F60550362}"/>
              </a:ext>
            </a:extLst>
          </p:cNvPr>
          <p:cNvSpPr>
            <a:spLocks noGrp="1"/>
          </p:cNvSpPr>
          <p:nvPr>
            <p:ph type="dt" sz="half" idx="10"/>
          </p:nvPr>
        </p:nvSpPr>
        <p:spPr/>
        <p:txBody>
          <a:bodyPr/>
          <a:lstStyle/>
          <a:p>
            <a:fld id="{A39DA6E7-C18B-4EBA-B07F-0332D03531A4}" type="datetimeFigureOut">
              <a:rPr lang="en-GB" smtClean="0"/>
              <a:t>16/01/2022</a:t>
            </a:fld>
            <a:endParaRPr lang="en-GB"/>
          </a:p>
        </p:txBody>
      </p:sp>
      <p:sp>
        <p:nvSpPr>
          <p:cNvPr id="6" name="Footer Placeholder 5">
            <a:extLst>
              <a:ext uri="{FF2B5EF4-FFF2-40B4-BE49-F238E27FC236}">
                <a16:creationId xmlns:a16="http://schemas.microsoft.com/office/drawing/2014/main" xmlns="" id="{25713628-73AE-4DF5-B4BC-7445AF1D9E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1977FE5-FD63-45EF-AE7F-371441490D9C}"/>
              </a:ext>
            </a:extLst>
          </p:cNvPr>
          <p:cNvSpPr>
            <a:spLocks noGrp="1"/>
          </p:cNvSpPr>
          <p:nvPr>
            <p:ph type="sldNum" sz="quarter" idx="12"/>
          </p:nvPr>
        </p:nvSpPr>
        <p:spPr/>
        <p:txBody>
          <a:bodyPr/>
          <a:lstStyle/>
          <a:p>
            <a:fld id="{F7CDBB04-30A4-48DB-8E77-395EE84AA3AC}" type="slidenum">
              <a:rPr lang="en-GB" smtClean="0"/>
              <a:t>‹#›</a:t>
            </a:fld>
            <a:endParaRPr lang="en-GB"/>
          </a:p>
        </p:txBody>
      </p:sp>
    </p:spTree>
    <p:extLst>
      <p:ext uri="{BB962C8B-B14F-4D97-AF65-F5344CB8AC3E}">
        <p14:creationId xmlns:p14="http://schemas.microsoft.com/office/powerpoint/2010/main" val="136935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8B88E6-CD65-48A5-84D4-32E1EE7BC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E3172D-08DC-4A0D-BA26-47FAB507A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5DAD09-B7D1-4919-A35C-F94589A26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DA6E7-C18B-4EBA-B07F-0332D03531A4}" type="datetimeFigureOut">
              <a:rPr lang="en-GB" smtClean="0"/>
              <a:t>16/01/2022</a:t>
            </a:fld>
            <a:endParaRPr lang="en-GB"/>
          </a:p>
        </p:txBody>
      </p:sp>
      <p:sp>
        <p:nvSpPr>
          <p:cNvPr id="5" name="Footer Placeholder 4">
            <a:extLst>
              <a:ext uri="{FF2B5EF4-FFF2-40B4-BE49-F238E27FC236}">
                <a16:creationId xmlns:a16="http://schemas.microsoft.com/office/drawing/2014/main" xmlns="" id="{DF8EA7DC-2AAE-4379-B93D-2637EBF76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A003D01-FBB1-45F5-B5B8-6050F02B7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DBB04-30A4-48DB-8E77-395EE84AA3AC}" type="slidenum">
              <a:rPr lang="en-GB" smtClean="0"/>
              <a:t>‹#›</a:t>
            </a:fld>
            <a:endParaRPr lang="en-GB"/>
          </a:p>
        </p:txBody>
      </p:sp>
    </p:spTree>
    <p:extLst>
      <p:ext uri="{BB962C8B-B14F-4D97-AF65-F5344CB8AC3E}">
        <p14:creationId xmlns:p14="http://schemas.microsoft.com/office/powerpoint/2010/main" val="1413441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Sunday, January 16, 2022</a:t>
            </a:fld>
            <a:endParaRPr lang="en-US" cap="all" dirty="0"/>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533034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F1DA978-2FF0-4E09-976F-91C6D4AA52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xmlns="" id="{0EC398C5-5C2E-4038-9DB3-DE2B5A9BE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3">
            <a:extLst>
              <a:ext uri="{FF2B5EF4-FFF2-40B4-BE49-F238E27FC236}">
                <a16:creationId xmlns:a16="http://schemas.microsoft.com/office/drawing/2014/main" xmlns="" id="{A2F10B26-073B-4B10-8AAA-161242DD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6" name="Rectangle 15">
            <a:extLst>
              <a:ext uri="{FF2B5EF4-FFF2-40B4-BE49-F238E27FC236}">
                <a16:creationId xmlns:a16="http://schemas.microsoft.com/office/drawing/2014/main" xmlns="" id="{610DBBC7-698F-4A54-B1CB-A99F9CC356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8" name="Oval 17">
            <a:extLst>
              <a:ext uri="{FF2B5EF4-FFF2-40B4-BE49-F238E27FC236}">
                <a16:creationId xmlns:a16="http://schemas.microsoft.com/office/drawing/2014/main" xmlns="" id="{579BBB12-9455-421B-86B2-0EA775202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itle 1">
            <a:extLst>
              <a:ext uri="{FF2B5EF4-FFF2-40B4-BE49-F238E27FC236}">
                <a16:creationId xmlns:a16="http://schemas.microsoft.com/office/drawing/2014/main" xmlns="" id="{16C2293A-2E9A-486B-9408-60AC658348FB}"/>
              </a:ext>
            </a:extLst>
          </p:cNvPr>
          <p:cNvSpPr>
            <a:spLocks noGrp="1"/>
          </p:cNvSpPr>
          <p:nvPr>
            <p:ph type="ctrTitle"/>
          </p:nvPr>
        </p:nvSpPr>
        <p:spPr>
          <a:xfrm>
            <a:off x="436363" y="-59455"/>
            <a:ext cx="5658870" cy="3232560"/>
          </a:xfrm>
        </p:spPr>
        <p:txBody>
          <a:bodyPr>
            <a:normAutofit/>
          </a:bodyPr>
          <a:lstStyle/>
          <a:p>
            <a:r>
              <a:rPr lang="en-GB" dirty="0">
                <a:solidFill>
                  <a:schemeClr val="bg1"/>
                </a:solidFill>
              </a:rPr>
              <a:t>SPRING TERM 2022</a:t>
            </a:r>
          </a:p>
          <a:p>
            <a:pPr algn="l"/>
            <a:r>
              <a:rPr lang="en-GB" dirty="0">
                <a:solidFill>
                  <a:schemeClr val="bg1"/>
                </a:solidFill>
              </a:rPr>
              <a:t>CLERKS’ BRIEFING</a:t>
            </a:r>
          </a:p>
        </p:txBody>
      </p:sp>
      <p:sp>
        <p:nvSpPr>
          <p:cNvPr id="3" name="Subtitle 2">
            <a:extLst>
              <a:ext uri="{FF2B5EF4-FFF2-40B4-BE49-F238E27FC236}">
                <a16:creationId xmlns:a16="http://schemas.microsoft.com/office/drawing/2014/main" xmlns="" id="{7F8816A0-9D91-43E1-BA32-E76BD79209AF}"/>
              </a:ext>
            </a:extLst>
          </p:cNvPr>
          <p:cNvSpPr>
            <a:spLocks noGrp="1"/>
          </p:cNvSpPr>
          <p:nvPr>
            <p:ph type="subTitle" idx="1"/>
          </p:nvPr>
        </p:nvSpPr>
        <p:spPr>
          <a:xfrm>
            <a:off x="1406745" y="3525533"/>
            <a:ext cx="4688488" cy="1368015"/>
          </a:xfrm>
        </p:spPr>
        <p:txBody>
          <a:bodyPr>
            <a:noAutofit/>
          </a:bodyPr>
          <a:lstStyle/>
          <a:p>
            <a:pPr algn="l"/>
            <a:r>
              <a:rPr lang="en-GB" sz="2800" dirty="0">
                <a:solidFill>
                  <a:schemeClr val="bg1"/>
                </a:solidFill>
              </a:rPr>
              <a:t>TINA WEAVERS</a:t>
            </a:r>
          </a:p>
          <a:p>
            <a:pPr algn="l"/>
            <a:r>
              <a:rPr lang="en-GB" sz="2800">
                <a:solidFill>
                  <a:schemeClr val="bg1"/>
                </a:solidFill>
              </a:rPr>
              <a:t>CHAIR</a:t>
            </a:r>
          </a:p>
          <a:p>
            <a:pPr algn="l"/>
            <a:r>
              <a:rPr lang="en-GB" sz="2800">
                <a:solidFill>
                  <a:schemeClr val="bg1"/>
                </a:solidFill>
              </a:rPr>
              <a:t>ESSEX </a:t>
            </a:r>
            <a:r>
              <a:rPr lang="en-GB" sz="2800" dirty="0">
                <a:solidFill>
                  <a:schemeClr val="bg1"/>
                </a:solidFill>
              </a:rPr>
              <a:t>CLERKS ASSOCIATION</a:t>
            </a:r>
          </a:p>
        </p:txBody>
      </p:sp>
      <p:pic>
        <p:nvPicPr>
          <p:cNvPr id="4" name="Picture 3">
            <a:extLst>
              <a:ext uri="{FF2B5EF4-FFF2-40B4-BE49-F238E27FC236}">
                <a16:creationId xmlns:a16="http://schemas.microsoft.com/office/drawing/2014/main" xmlns="" id="{D2207C0E-BB07-4F8B-A6C9-77641A49C784}"/>
              </a:ext>
            </a:extLst>
          </p:cNvPr>
          <p:cNvPicPr>
            <a:picLocks noChangeAspect="1"/>
          </p:cNvPicPr>
          <p:nvPr/>
        </p:nvPicPr>
        <p:blipFill>
          <a:blip r:embed="rId2"/>
          <a:stretch>
            <a:fillRect/>
          </a:stretch>
        </p:blipFill>
        <p:spPr>
          <a:xfrm>
            <a:off x="6327213" y="2142351"/>
            <a:ext cx="5864023" cy="2213669"/>
          </a:xfrm>
          <a:prstGeom prst="rect">
            <a:avLst/>
          </a:prstGeom>
        </p:spPr>
      </p:pic>
    </p:spTree>
    <p:extLst>
      <p:ext uri="{BB962C8B-B14F-4D97-AF65-F5344CB8AC3E}">
        <p14:creationId xmlns:p14="http://schemas.microsoft.com/office/powerpoint/2010/main" val="387627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239C73-EB16-4B61-BD63-CB77D5050677}"/>
              </a:ext>
            </a:extLst>
          </p:cNvPr>
          <p:cNvSpPr txBox="1"/>
          <p:nvPr/>
        </p:nvSpPr>
        <p:spPr>
          <a:xfrm>
            <a:off x="801511" y="1636889"/>
            <a:ext cx="10464800" cy="3539430"/>
          </a:xfrm>
          <a:prstGeom prst="rect">
            <a:avLst/>
          </a:prstGeom>
          <a:noFill/>
        </p:spPr>
        <p:txBody>
          <a:bodyPr wrap="square" rtlCol="0">
            <a:spAutoFit/>
          </a:bodyPr>
          <a:lstStyle/>
          <a:p>
            <a:pPr marL="571500" indent="-571500" algn="just">
              <a:buFont typeface="Arial" panose="020B0604020202020204" pitchFamily="34" charset="0"/>
              <a:buChar char="•"/>
            </a:pPr>
            <a:r>
              <a:rPr lang="en-GB" sz="2800" dirty="0">
                <a:solidFill>
                  <a:srgbClr val="457D52"/>
                </a:solidFill>
              </a:rPr>
              <a:t>NGA Priorities, Resources and People:  School and trust governance in 2021 – outcome of NGA Governance Survey</a:t>
            </a:r>
          </a:p>
          <a:p>
            <a:pPr marL="571500" indent="-571500" algn="just">
              <a:buFont typeface="Arial" panose="020B0604020202020204" pitchFamily="34" charset="0"/>
              <a:buChar char="•"/>
            </a:pPr>
            <a:r>
              <a:rPr lang="en-GB" sz="2800" dirty="0">
                <a:solidFill>
                  <a:srgbClr val="457D52"/>
                </a:solidFill>
              </a:rPr>
              <a:t> Governance volunteers and board practice in 2021 – outcome of NGA Governance Survey</a:t>
            </a:r>
          </a:p>
          <a:p>
            <a:pPr marL="571500" indent="-571500" algn="just">
              <a:buFont typeface="Arial" panose="020B0604020202020204" pitchFamily="34" charset="0"/>
              <a:buChar char="•"/>
            </a:pPr>
            <a:r>
              <a:rPr lang="en-GB" sz="2800" dirty="0">
                <a:solidFill>
                  <a:srgbClr val="457D52"/>
                </a:solidFill>
              </a:rPr>
              <a:t>NGA Governing in a MAT: outcome of NGA Governance Survey</a:t>
            </a:r>
          </a:p>
          <a:p>
            <a:pPr marL="571500" indent="-571500" algn="just">
              <a:buFont typeface="Arial" panose="020B0604020202020204" pitchFamily="34" charset="0"/>
              <a:buChar char="•"/>
            </a:pPr>
            <a:r>
              <a:rPr lang="en-GB" sz="2800" dirty="0">
                <a:solidFill>
                  <a:srgbClr val="457D52"/>
                </a:solidFill>
              </a:rPr>
              <a:t>NGA Reviewing Central Leadership Team Structures: a guide for trustees</a:t>
            </a:r>
          </a:p>
          <a:p>
            <a:pPr marL="571500" indent="-571500" algn="just">
              <a:buFont typeface="Arial" panose="020B0604020202020204" pitchFamily="34" charset="0"/>
              <a:buChar char="•"/>
            </a:pPr>
            <a:r>
              <a:rPr lang="en-GB" sz="2800" dirty="0">
                <a:solidFill>
                  <a:srgbClr val="457D52"/>
                </a:solidFill>
              </a:rPr>
              <a:t>NGA Engaging with parents &amp; carers: A guide for governing boards</a:t>
            </a:r>
          </a:p>
        </p:txBody>
      </p:sp>
      <p:pic>
        <p:nvPicPr>
          <p:cNvPr id="3" name="Picture 2">
            <a:extLst>
              <a:ext uri="{FF2B5EF4-FFF2-40B4-BE49-F238E27FC236}">
                <a16:creationId xmlns:a16="http://schemas.microsoft.com/office/drawing/2014/main" xmlns="" id="{E1A69E4F-3E46-470C-82ED-5C0B68DD19AC}"/>
              </a:ext>
            </a:extLst>
          </p:cNvPr>
          <p:cNvPicPr>
            <a:picLocks noChangeAspect="1"/>
          </p:cNvPicPr>
          <p:nvPr/>
        </p:nvPicPr>
        <p:blipFill>
          <a:blip r:embed="rId2"/>
          <a:stretch>
            <a:fillRect/>
          </a:stretch>
        </p:blipFill>
        <p:spPr>
          <a:xfrm>
            <a:off x="7783840" y="70081"/>
            <a:ext cx="4139543" cy="1566808"/>
          </a:xfrm>
          <a:prstGeom prst="rect">
            <a:avLst/>
          </a:prstGeom>
        </p:spPr>
      </p:pic>
    </p:spTree>
    <p:extLst>
      <p:ext uri="{BB962C8B-B14F-4D97-AF65-F5344CB8AC3E}">
        <p14:creationId xmlns:p14="http://schemas.microsoft.com/office/powerpoint/2010/main" val="108918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E91529-BF8F-4E82-8B73-6C5C49AAC0CB}"/>
              </a:ext>
            </a:extLst>
          </p:cNvPr>
          <p:cNvSpPr txBox="1"/>
          <p:nvPr/>
        </p:nvSpPr>
        <p:spPr>
          <a:xfrm>
            <a:off x="460872" y="1716008"/>
            <a:ext cx="11270255" cy="4154984"/>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457D52"/>
                </a:solidFill>
              </a:rPr>
              <a:t>NGA The Benefits of Federating</a:t>
            </a:r>
          </a:p>
          <a:p>
            <a:pPr marL="285750" indent="-285750">
              <a:buFont typeface="Arial" panose="020B0604020202020204" pitchFamily="34" charset="0"/>
              <a:buChar char="•"/>
            </a:pPr>
            <a:r>
              <a:rPr lang="en-GB" sz="2400" dirty="0">
                <a:solidFill>
                  <a:srgbClr val="457D52"/>
                </a:solidFill>
              </a:rPr>
              <a:t>NGA A Guide to Budget Setting: for academy trust trustees</a:t>
            </a:r>
          </a:p>
          <a:p>
            <a:pPr marL="285750" indent="-285750">
              <a:buFont typeface="Arial" panose="020B0604020202020204" pitchFamily="34" charset="0"/>
              <a:buChar char="•"/>
            </a:pPr>
            <a:r>
              <a:rPr lang="en-GB" sz="2400" dirty="0">
                <a:solidFill>
                  <a:srgbClr val="457D52"/>
                </a:solidFill>
              </a:rPr>
              <a:t>NGA Careers Link Governor/Trustee Role Description</a:t>
            </a:r>
          </a:p>
          <a:p>
            <a:pPr marL="285750" indent="-285750">
              <a:buFont typeface="Arial" panose="020B0604020202020204" pitchFamily="34" charset="0"/>
              <a:buChar char="•"/>
            </a:pPr>
            <a:r>
              <a:rPr lang="en-GB" sz="2400" dirty="0">
                <a:solidFill>
                  <a:srgbClr val="457D52"/>
                </a:solidFill>
              </a:rPr>
              <a:t>NGA Providing an effective careers programme: The role of governing boards in the secondary phase</a:t>
            </a:r>
          </a:p>
          <a:p>
            <a:pPr marL="285750" indent="-285750">
              <a:buFont typeface="Arial" panose="020B0604020202020204" pitchFamily="34" charset="0"/>
              <a:buChar char="•"/>
            </a:pPr>
            <a:r>
              <a:rPr lang="en-GB" sz="2400" dirty="0">
                <a:solidFill>
                  <a:srgbClr val="457D52"/>
                </a:solidFill>
              </a:rPr>
              <a:t>NGA Environmental Sustainability – a whole school approach: a guide for boards</a:t>
            </a:r>
          </a:p>
          <a:p>
            <a:pPr marL="285750" indent="-285750">
              <a:buFont typeface="Arial" panose="020B0604020202020204" pitchFamily="34" charset="0"/>
              <a:buChar char="•"/>
            </a:pPr>
            <a:r>
              <a:rPr lang="en-GB" sz="2400" dirty="0">
                <a:solidFill>
                  <a:srgbClr val="457D52"/>
                </a:solidFill>
              </a:rPr>
              <a:t>NGA A guide to electing Trustees and Governors: a Guide for Governance Professionals (December 2021) </a:t>
            </a:r>
          </a:p>
          <a:p>
            <a:pPr marL="285750" indent="-285750">
              <a:buFont typeface="Arial" panose="020B0604020202020204" pitchFamily="34" charset="0"/>
              <a:buChar char="•"/>
            </a:pPr>
            <a:r>
              <a:rPr lang="en-GB" sz="2400" dirty="0">
                <a:solidFill>
                  <a:srgbClr val="457D52"/>
                </a:solidFill>
              </a:rPr>
              <a:t>NGA Governor and trustee elections: online voting methods: Information for governance professionals (December 2021)</a:t>
            </a:r>
          </a:p>
          <a:p>
            <a:pPr marL="285750" indent="-285750">
              <a:buFont typeface="Arial" panose="020B0604020202020204" pitchFamily="34" charset="0"/>
              <a:buChar char="•"/>
            </a:pPr>
            <a:r>
              <a:rPr lang="en-GB" sz="2400" dirty="0">
                <a:solidFill>
                  <a:srgbClr val="457D52"/>
                </a:solidFill>
              </a:rPr>
              <a:t>NGA MAT Mergers: a guide for academy trust leaders and trustees (November 2021)</a:t>
            </a:r>
          </a:p>
        </p:txBody>
      </p:sp>
      <p:pic>
        <p:nvPicPr>
          <p:cNvPr id="4" name="Picture 3">
            <a:extLst>
              <a:ext uri="{FF2B5EF4-FFF2-40B4-BE49-F238E27FC236}">
                <a16:creationId xmlns:a16="http://schemas.microsoft.com/office/drawing/2014/main" xmlns="" id="{84BECE26-A22B-494A-BC8C-B5AA3180828B}"/>
              </a:ext>
            </a:extLst>
          </p:cNvPr>
          <p:cNvPicPr>
            <a:picLocks noChangeAspect="1"/>
          </p:cNvPicPr>
          <p:nvPr/>
        </p:nvPicPr>
        <p:blipFill>
          <a:blip r:embed="rId2"/>
          <a:stretch>
            <a:fillRect/>
          </a:stretch>
        </p:blipFill>
        <p:spPr>
          <a:xfrm>
            <a:off x="7893149" y="0"/>
            <a:ext cx="4139543" cy="1572904"/>
          </a:xfrm>
          <a:prstGeom prst="rect">
            <a:avLst/>
          </a:prstGeom>
        </p:spPr>
      </p:pic>
    </p:spTree>
    <p:extLst>
      <p:ext uri="{BB962C8B-B14F-4D97-AF65-F5344CB8AC3E}">
        <p14:creationId xmlns:p14="http://schemas.microsoft.com/office/powerpoint/2010/main" val="252652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30ED4B-74E1-4F25-BDC6-8FDA13E660A6}"/>
              </a:ext>
            </a:extLst>
          </p:cNvPr>
          <p:cNvSpPr txBox="1"/>
          <p:nvPr/>
        </p:nvSpPr>
        <p:spPr>
          <a:xfrm>
            <a:off x="749147" y="1692589"/>
            <a:ext cx="10466024" cy="4616648"/>
          </a:xfrm>
          <a:prstGeom prst="rect">
            <a:avLst/>
          </a:prstGeom>
          <a:noFill/>
        </p:spPr>
        <p:txBody>
          <a:bodyPr wrap="square" rtlCol="0">
            <a:spAutoFit/>
          </a:bodyPr>
          <a:lstStyle/>
          <a:p>
            <a:pPr algn="ctr"/>
            <a:r>
              <a:rPr lang="en-GB" sz="3600" b="1" dirty="0"/>
              <a:t>DfE GUIDANCE</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sz="2400" dirty="0"/>
              <a:t>Guidance on School Uniform (November 2021) – statutory and non-statutory guidance + NGA Developing an affordable school uniform policy: Information for governing board (December 2021)</a:t>
            </a:r>
          </a:p>
          <a:p>
            <a:pPr marL="285750" indent="-285750">
              <a:buFont typeface="Arial" panose="020B0604020202020204" pitchFamily="34" charset="0"/>
              <a:buChar char="•"/>
            </a:pPr>
            <a:r>
              <a:rPr lang="en-GB" sz="2400" dirty="0"/>
              <a:t>DfE guidance in Flexible Working (updated November 2021)</a:t>
            </a:r>
          </a:p>
          <a:p>
            <a:pPr marL="285750" indent="-285750">
              <a:buFont typeface="Arial" panose="020B0604020202020204" pitchFamily="34" charset="0"/>
              <a:buChar char="•"/>
            </a:pPr>
            <a:r>
              <a:rPr lang="en-GB" sz="2400" dirty="0"/>
              <a:t> PE &amp; Sprot Premium for Primary Schools (updated October 2021)</a:t>
            </a:r>
          </a:p>
          <a:p>
            <a:pPr marL="285750" indent="-285750">
              <a:buFont typeface="Arial" panose="020B0604020202020204" pitchFamily="34" charset="0"/>
              <a:buChar char="•"/>
            </a:pPr>
            <a:r>
              <a:rPr lang="en-GB" sz="2400" dirty="0"/>
              <a:t>DfE Research: “Schools’ views: benefits and obstacles to joining academy trusts (November 20201)</a:t>
            </a:r>
          </a:p>
          <a:p>
            <a:pPr marL="285750" indent="-285750">
              <a:buFont typeface="Arial" panose="020B0604020202020204" pitchFamily="34" charset="0"/>
              <a:buChar char="•"/>
            </a:pPr>
            <a:r>
              <a:rPr lang="en-GB" sz="2400" dirty="0"/>
              <a:t>DfE Research on schools 'views on the perceived benefits and obstacles to joining a MAT (November 2021)</a:t>
            </a:r>
          </a:p>
          <a:p>
            <a:pPr marL="285750" indent="-285750">
              <a:buFont typeface="Arial" panose="020B0604020202020204" pitchFamily="34" charset="0"/>
              <a:buChar char="•"/>
            </a:pPr>
            <a:r>
              <a:rPr lang="en-GB" sz="2400" dirty="0"/>
              <a:t>DfE Guidance on School-Led Tutoring (November 2021)</a:t>
            </a:r>
          </a:p>
        </p:txBody>
      </p:sp>
      <p:pic>
        <p:nvPicPr>
          <p:cNvPr id="4" name="Picture 3">
            <a:extLst>
              <a:ext uri="{FF2B5EF4-FFF2-40B4-BE49-F238E27FC236}">
                <a16:creationId xmlns:a16="http://schemas.microsoft.com/office/drawing/2014/main" xmlns="" id="{F2159743-D8B9-4221-8CAB-67FA91D93A48}"/>
              </a:ext>
            </a:extLst>
          </p:cNvPr>
          <p:cNvPicPr>
            <a:picLocks noChangeAspect="1"/>
          </p:cNvPicPr>
          <p:nvPr/>
        </p:nvPicPr>
        <p:blipFill>
          <a:blip r:embed="rId2"/>
          <a:stretch>
            <a:fillRect/>
          </a:stretch>
        </p:blipFill>
        <p:spPr>
          <a:xfrm>
            <a:off x="7882131" y="119685"/>
            <a:ext cx="4139543" cy="1572904"/>
          </a:xfrm>
          <a:prstGeom prst="rect">
            <a:avLst/>
          </a:prstGeom>
        </p:spPr>
      </p:pic>
    </p:spTree>
    <p:extLst>
      <p:ext uri="{BB962C8B-B14F-4D97-AF65-F5344CB8AC3E}">
        <p14:creationId xmlns:p14="http://schemas.microsoft.com/office/powerpoint/2010/main" val="420003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239C73-EB16-4B61-BD63-CB77D5050677}"/>
              </a:ext>
            </a:extLst>
          </p:cNvPr>
          <p:cNvSpPr txBox="1"/>
          <p:nvPr/>
        </p:nvSpPr>
        <p:spPr>
          <a:xfrm>
            <a:off x="801511" y="1636889"/>
            <a:ext cx="10464800" cy="534659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a:ln>
                  <a:noFill/>
                </a:ln>
                <a:solidFill>
                  <a:srgbClr val="4B4B4B"/>
                </a:solidFill>
                <a:effectLst/>
                <a:uLnTx/>
                <a:uFillTx/>
                <a:latin typeface="Franklin Gothic Book" panose="020B0503020102020204" pitchFamily="34" charset="0"/>
                <a:ea typeface="+mn-ea"/>
                <a:cs typeface="+mn-cs"/>
              </a:rPr>
              <a:t>INFORMATION UPDATE</a:t>
            </a:r>
            <a:r>
              <a:rPr kumimoji="0" lang="en-GB" sz="2800" b="0" i="0" u="none" strike="noStrike" kern="1200" cap="none" spc="0" normalizeH="0" baseline="0" noProof="0" dirty="0">
                <a:ln>
                  <a:noFill/>
                </a:ln>
                <a:solidFill>
                  <a:srgbClr val="4B4B4B"/>
                </a:solidFill>
                <a:effectLst/>
                <a:uLnTx/>
                <a:uFillTx/>
                <a:latin typeface="Franklin Gothic Book" panose="020B0503020102020204" pitchFamily="34" charset="0"/>
                <a:ea typeface="+mn-ea"/>
                <a:cs typeface="+mn-cs"/>
              </a:rPr>
              <a:t>:</a:t>
            </a:r>
          </a:p>
          <a:p>
            <a:pPr marL="342900" indent="-342900">
              <a:buFont typeface="Arial" panose="020B0604020202020204" pitchFamily="34" charset="0"/>
              <a:buChar char="•"/>
            </a:pPr>
            <a:r>
              <a:rPr lang="en-GB" sz="2800" dirty="0"/>
              <a:t>The EEF guide to becoming an evidence-informed school governor and trustee</a:t>
            </a:r>
          </a:p>
          <a:p>
            <a:pPr marL="342900" indent="-342900">
              <a:buFont typeface="Arial" panose="020B0604020202020204" pitchFamily="34" charset="0"/>
              <a:buChar char="•"/>
            </a:pPr>
            <a:r>
              <a:rPr lang="en-GB" sz="2800" dirty="0"/>
              <a:t>EEF’s  Putting Evidence to  Work: A School’s Guide to Implementation &amp; Making Best Use of Teaching Assistants</a:t>
            </a:r>
          </a:p>
          <a:p>
            <a:pPr marL="342900" indent="-342900">
              <a:buFont typeface="Arial" panose="020B0604020202020204" pitchFamily="34" charset="0"/>
              <a:buChar char="•"/>
            </a:pPr>
            <a:r>
              <a:rPr lang="en-GB" sz="2800" dirty="0"/>
              <a:t>National Centre for Computing Education: Improving your school’s computing offer: A guide for governors and trustees in primary and secondary schools and colleges</a:t>
            </a:r>
          </a:p>
          <a:p>
            <a:pPr marL="342900" indent="-342900">
              <a:buFont typeface="Arial" panose="020B0604020202020204" pitchFamily="34" charset="0"/>
              <a:buChar char="•"/>
            </a:pPr>
            <a:r>
              <a:rPr lang="en-GB" sz="2800" dirty="0"/>
              <a:t>Institute for Fiscal Studies: 2021 annual report on education spending in England</a:t>
            </a:r>
          </a:p>
          <a:p>
            <a:pPr marL="342900" indent="-342900">
              <a:buFont typeface="Arial" panose="020B0604020202020204" pitchFamily="34" charset="0"/>
              <a:buChar char="•"/>
            </a:pPr>
            <a:r>
              <a:rPr lang="en-GB" sz="2800" dirty="0"/>
              <a:t>NAHT: Fixing the Leadership Crisis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B4B4B"/>
              </a:solidFill>
              <a:effectLst/>
              <a:uLnTx/>
              <a:uFillTx/>
              <a:latin typeface="Franklin Gothic Book" panose="020B0503020102020204" pitchFamily="34" charset="0"/>
              <a:ea typeface="+mn-ea"/>
              <a:cs typeface="+mn-cs"/>
            </a:endParaRPr>
          </a:p>
        </p:txBody>
      </p:sp>
      <p:pic>
        <p:nvPicPr>
          <p:cNvPr id="3" name="Picture 2">
            <a:extLst>
              <a:ext uri="{FF2B5EF4-FFF2-40B4-BE49-F238E27FC236}">
                <a16:creationId xmlns:a16="http://schemas.microsoft.com/office/drawing/2014/main" xmlns="" id="{E1A69E4F-3E46-470C-82ED-5C0B68DD19AC}"/>
              </a:ext>
            </a:extLst>
          </p:cNvPr>
          <p:cNvPicPr>
            <a:picLocks noChangeAspect="1"/>
          </p:cNvPicPr>
          <p:nvPr/>
        </p:nvPicPr>
        <p:blipFill>
          <a:blip r:embed="rId2"/>
          <a:stretch>
            <a:fillRect/>
          </a:stretch>
        </p:blipFill>
        <p:spPr>
          <a:xfrm>
            <a:off x="7783840" y="70081"/>
            <a:ext cx="4139543" cy="1566808"/>
          </a:xfrm>
          <a:prstGeom prst="rect">
            <a:avLst/>
          </a:prstGeom>
        </p:spPr>
      </p:pic>
    </p:spTree>
    <p:extLst>
      <p:ext uri="{BB962C8B-B14F-4D97-AF65-F5344CB8AC3E}">
        <p14:creationId xmlns:p14="http://schemas.microsoft.com/office/powerpoint/2010/main" val="355947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3">
            <a:extLst>
              <a:ext uri="{FF2B5EF4-FFF2-40B4-BE49-F238E27FC236}">
                <a16:creationId xmlns:a16="http://schemas.microsoft.com/office/drawing/2014/main" xmlns=""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useBgFill="1">
        <p:nvSpPr>
          <p:cNvPr id="16" name="Rectangle 15">
            <a:extLst>
              <a:ext uri="{FF2B5EF4-FFF2-40B4-BE49-F238E27FC236}">
                <a16:creationId xmlns:a16="http://schemas.microsoft.com/office/drawing/2014/main" xmlns="" id="{A21FCE60-ECDB-49B1-A5CA-E834A33FE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8" name="Rectangle 17">
            <a:extLst>
              <a:ext uri="{FF2B5EF4-FFF2-40B4-BE49-F238E27FC236}">
                <a16:creationId xmlns:a16="http://schemas.microsoft.com/office/drawing/2014/main" xmlns="" id="{4E3AE8C3-8F65-40F4-BABE-E70F38301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0" name="Rectangle 19">
            <a:extLst>
              <a:ext uri="{FF2B5EF4-FFF2-40B4-BE49-F238E27FC236}">
                <a16:creationId xmlns:a16="http://schemas.microsoft.com/office/drawing/2014/main" xmlns="" id="{E2FC4764-B8D5-4F87-95DB-3125B2D12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xmlns="" id="{B4C1654F-94F5-497E-8ECF-F2A7E84D6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4" name="Freeform: Shape 23">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TextBox 4">
            <a:extLst>
              <a:ext uri="{FF2B5EF4-FFF2-40B4-BE49-F238E27FC236}">
                <a16:creationId xmlns:a16="http://schemas.microsoft.com/office/drawing/2014/main" xmlns="" id="{921F160A-D809-42E0-8901-A2AA6C068767}"/>
              </a:ext>
            </a:extLst>
          </p:cNvPr>
          <p:cNvSpPr txBox="1"/>
          <p:nvPr/>
        </p:nvSpPr>
        <p:spPr>
          <a:xfrm>
            <a:off x="681780" y="586855"/>
            <a:ext cx="3131093" cy="3507474"/>
          </a:xfrm>
          <a:prstGeom prst="rect">
            <a:avLst/>
          </a:prstGeom>
        </p:spPr>
        <p:txBody>
          <a:bodyPr vert="horz" lIns="0" tIns="0" rIns="0" bIns="0" rtlCol="0" anchor="b">
            <a:normAutofit fontScale="85000" lnSpcReduction="20000"/>
          </a:bodyPr>
          <a:lstStyle/>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dirty="0">
                <a:ln>
                  <a:noFill/>
                </a:ln>
                <a:solidFill>
                  <a:srgbClr val="FFFFFF"/>
                </a:solidFill>
                <a:effectLst/>
                <a:uLnTx/>
                <a:uFillTx/>
                <a:latin typeface="Tw Cen MT"/>
                <a:ea typeface="+mn-ea"/>
                <a:cs typeface="+mn-cs"/>
              </a:rPr>
              <a:t>NEXT BRIEFING</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dirty="0">
                <a:ln>
                  <a:noFill/>
                </a:ln>
                <a:solidFill>
                  <a:srgbClr val="FFFFFF"/>
                </a:solidFill>
                <a:effectLst/>
                <a:uLnTx/>
                <a:uFillTx/>
                <a:latin typeface="Tw Cen MT"/>
                <a:ea typeface="+mn-ea"/>
                <a:cs typeface="+mn-cs"/>
              </a:rPr>
              <a:t>THURSDAY, 21 April 2022 at 5pm</a:t>
            </a:r>
          </a:p>
          <a:p>
            <a:pPr marL="0" marR="0" lvl="0" indent="0" algn="r" defTabSz="914400" rtl="0" eaLnBrk="1" fontAlgn="auto" latinLnBrk="0" hangingPunct="1">
              <a:lnSpc>
                <a:spcPct val="100000"/>
              </a:lnSpc>
              <a:spcBef>
                <a:spcPct val="0"/>
              </a:spcBef>
              <a:spcAft>
                <a:spcPts val="600"/>
              </a:spcAft>
              <a:buClrTx/>
              <a:buSzTx/>
              <a:buFontTx/>
              <a:buNone/>
              <a:tabLst/>
              <a:defRPr/>
            </a:pPr>
            <a:endParaRPr lang="en-US" sz="3200" b="1" cap="all" spc="700" dirty="0">
              <a:solidFill>
                <a:srgbClr val="FFFFFF"/>
              </a:solidFill>
              <a:latin typeface="Tw Cen MT"/>
            </a:endParaRP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dirty="0">
                <a:ln>
                  <a:noFill/>
                </a:ln>
                <a:solidFill>
                  <a:srgbClr val="FFFFFF"/>
                </a:solidFill>
                <a:effectLst/>
                <a:uLnTx/>
                <a:uFillTx/>
                <a:latin typeface="Tw Cen MT"/>
                <a:ea typeface="+mn-ea"/>
                <a:cs typeface="+mn-cs"/>
              </a:rPr>
              <a:t>This </a:t>
            </a:r>
            <a:r>
              <a:rPr lang="en-US" sz="3200" b="1" cap="all" spc="700" dirty="0">
                <a:solidFill>
                  <a:srgbClr val="FFFFFF"/>
                </a:solidFill>
                <a:latin typeface="Tw Cen MT"/>
              </a:rPr>
              <a:t>will include the </a:t>
            </a:r>
            <a:r>
              <a:rPr lang="en-US" sz="3200" b="1" cap="all" spc="700" dirty="0" err="1">
                <a:solidFill>
                  <a:srgbClr val="FFFFFF"/>
                </a:solidFill>
                <a:latin typeface="Tw Cen MT"/>
              </a:rPr>
              <a:t>eca</a:t>
            </a:r>
            <a:r>
              <a:rPr lang="en-US" sz="3200" b="1" cap="all" spc="700" dirty="0">
                <a:solidFill>
                  <a:srgbClr val="FFFFFF"/>
                </a:solidFill>
                <a:latin typeface="Tw Cen MT"/>
              </a:rPr>
              <a:t> </a:t>
            </a:r>
            <a:r>
              <a:rPr lang="en-US" sz="3200" b="1" cap="all" spc="700" dirty="0" err="1">
                <a:solidFill>
                  <a:srgbClr val="FFFFFF"/>
                </a:solidFill>
                <a:latin typeface="Tw Cen MT"/>
              </a:rPr>
              <a:t>agm</a:t>
            </a:r>
            <a:endParaRPr kumimoji="0" lang="en-US" sz="3200" b="1" i="0" u="none" strike="noStrike" kern="1200" cap="all" spc="700" normalizeH="0" baseline="0" noProof="0" dirty="0">
              <a:ln>
                <a:noFill/>
              </a:ln>
              <a:solidFill>
                <a:srgbClr val="FFFFFF"/>
              </a:solidFill>
              <a:effectLst/>
              <a:uLnTx/>
              <a:uFillTx/>
              <a:latin typeface="Tw Cen MT"/>
              <a:ea typeface="+mn-ea"/>
              <a:cs typeface="+mn-cs"/>
            </a:endParaRPr>
          </a:p>
        </p:txBody>
      </p:sp>
      <p:sp>
        <p:nvSpPr>
          <p:cNvPr id="6" name="TextBox 5">
            <a:extLst>
              <a:ext uri="{FF2B5EF4-FFF2-40B4-BE49-F238E27FC236}">
                <a16:creationId xmlns:a16="http://schemas.microsoft.com/office/drawing/2014/main" xmlns="" id="{2E946ABC-6D56-4F90-9E9C-AF8F08F357FE}"/>
              </a:ext>
            </a:extLst>
          </p:cNvPr>
          <p:cNvSpPr txBox="1"/>
          <p:nvPr/>
        </p:nvSpPr>
        <p:spPr>
          <a:xfrm>
            <a:off x="4478695" y="833535"/>
            <a:ext cx="3222170" cy="5361991"/>
          </a:xfrm>
          <a:prstGeom prst="rect">
            <a:avLst/>
          </a:prstGeom>
        </p:spPr>
        <p:txBody>
          <a:bodyPr vert="horz" lIns="0" tIns="0" rIns="0" bIns="0" rtlCol="0">
            <a:norm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ECA CLERKS CONFERENCE</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THURSDAY, 12 MAY 2022 </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at 9am</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JobServe Community Stadium</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Guest Speaker: Pam Langmead</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Workshop One </a:t>
            </a:r>
            <a:r>
              <a:rPr kumimoji="0" lang="en-US" sz="2000" b="0" i="0" u="none" strike="noStrike" kern="1200" cap="none" spc="0" normalizeH="0" baseline="0" noProof="0" dirty="0">
                <a:ln>
                  <a:noFill/>
                </a:ln>
                <a:solidFill>
                  <a:prstClr val="black"/>
                </a:solidFill>
                <a:effectLst/>
                <a:uLnTx/>
                <a:uFillTx/>
                <a:latin typeface="Tw Cen MT"/>
                <a:ea typeface="+mn-ea"/>
                <a:cs typeface="+mn-cs"/>
              </a:rPr>
              <a:t>- Effective Clerking </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Workshop Two </a:t>
            </a:r>
            <a:r>
              <a:rPr kumimoji="0" lang="en-US" sz="2000" b="0" i="0" u="none" strike="noStrike" kern="1200" cap="none" spc="0" normalizeH="0" baseline="0" noProof="0" dirty="0">
                <a:ln>
                  <a:noFill/>
                </a:ln>
                <a:solidFill>
                  <a:prstClr val="black"/>
                </a:solidFill>
                <a:effectLst/>
                <a:uLnTx/>
                <a:uFillTx/>
                <a:latin typeface="Tw Cen MT"/>
                <a:ea typeface="+mn-ea"/>
                <a:cs typeface="+mn-cs"/>
              </a:rPr>
              <a:t>- Clerking a Specialist Meeting</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Workshop 3</a:t>
            </a:r>
            <a:r>
              <a:rPr kumimoji="0" lang="en-US" sz="2000" b="0" i="0" u="none" strike="noStrike" kern="1200" cap="none" spc="0" normalizeH="0" baseline="0" noProof="0" dirty="0">
                <a:ln>
                  <a:noFill/>
                </a:ln>
                <a:solidFill>
                  <a:prstClr val="black"/>
                </a:solidFill>
                <a:effectLst/>
                <a:uLnTx/>
                <a:uFillTx/>
                <a:latin typeface="Tw Cen MT"/>
                <a:ea typeface="+mn-ea"/>
                <a:cs typeface="+mn-cs"/>
              </a:rPr>
              <a:t> - The Changing Landscape : Trust Partnerships &amp; Multi Academy Trusts</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7" name="Picture 6">
            <a:extLst>
              <a:ext uri="{FF2B5EF4-FFF2-40B4-BE49-F238E27FC236}">
                <a16:creationId xmlns:a16="http://schemas.microsoft.com/office/drawing/2014/main" xmlns="" id="{210E0CF4-E5B2-4E73-8242-9EA3A7A91BC8}"/>
              </a:ext>
            </a:extLst>
          </p:cNvPr>
          <p:cNvPicPr>
            <a:picLocks noChangeAspect="1"/>
          </p:cNvPicPr>
          <p:nvPr/>
        </p:nvPicPr>
        <p:blipFill>
          <a:blip r:embed="rId2"/>
          <a:stretch>
            <a:fillRect/>
          </a:stretch>
        </p:blipFill>
        <p:spPr>
          <a:xfrm>
            <a:off x="8115300" y="2741295"/>
            <a:ext cx="3619500" cy="1375409"/>
          </a:xfrm>
          <a:prstGeom prst="rect">
            <a:avLst/>
          </a:prstGeom>
        </p:spPr>
      </p:pic>
    </p:spTree>
    <p:extLst>
      <p:ext uri="{BB962C8B-B14F-4D97-AF65-F5344CB8AC3E}">
        <p14:creationId xmlns:p14="http://schemas.microsoft.com/office/powerpoint/2010/main" val="286878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3" name="Rectangle 12">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 name="Picture 1">
            <a:extLst>
              <a:ext uri="{FF2B5EF4-FFF2-40B4-BE49-F238E27FC236}">
                <a16:creationId xmlns:a16="http://schemas.microsoft.com/office/drawing/2014/main" xmlns="" id="{FFB210B1-85B4-4363-A195-1A7129CD66A7}"/>
              </a:ext>
            </a:extLst>
          </p:cNvPr>
          <p:cNvPicPr>
            <a:picLocks noChangeAspect="1"/>
          </p:cNvPicPr>
          <p:nvPr/>
        </p:nvPicPr>
        <p:blipFill rotWithShape="1">
          <a:blip r:embed="rId2"/>
          <a:srcRect t="6306"/>
          <a:stretch/>
        </p:blipFill>
        <p:spPr>
          <a:xfrm>
            <a:off x="457200" y="457200"/>
            <a:ext cx="11277600" cy="5943600"/>
          </a:xfrm>
          <a:prstGeom prst="rect">
            <a:avLst/>
          </a:prstGeom>
        </p:spPr>
      </p:pic>
    </p:spTree>
    <p:extLst>
      <p:ext uri="{BB962C8B-B14F-4D97-AF65-F5344CB8AC3E}">
        <p14:creationId xmlns:p14="http://schemas.microsoft.com/office/powerpoint/2010/main" val="400568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3DBD5E-CF16-4549-9587-8206B9BF0BC8}"/>
              </a:ext>
            </a:extLst>
          </p:cNvPr>
          <p:cNvPicPr>
            <a:picLocks noChangeAspect="1"/>
          </p:cNvPicPr>
          <p:nvPr/>
        </p:nvPicPr>
        <p:blipFill>
          <a:blip r:embed="rId2"/>
          <a:stretch>
            <a:fillRect/>
          </a:stretch>
        </p:blipFill>
        <p:spPr>
          <a:xfrm>
            <a:off x="7898140" y="116709"/>
            <a:ext cx="4139543" cy="1566808"/>
          </a:xfrm>
          <a:prstGeom prst="rect">
            <a:avLst/>
          </a:prstGeom>
        </p:spPr>
      </p:pic>
      <p:sp>
        <p:nvSpPr>
          <p:cNvPr id="3" name="TextBox 2">
            <a:extLst>
              <a:ext uri="{FF2B5EF4-FFF2-40B4-BE49-F238E27FC236}">
                <a16:creationId xmlns:a16="http://schemas.microsoft.com/office/drawing/2014/main" xmlns="" id="{6C2A5D31-3897-4592-A897-B31B7E858807}"/>
              </a:ext>
            </a:extLst>
          </p:cNvPr>
          <p:cNvSpPr txBox="1"/>
          <p:nvPr/>
        </p:nvSpPr>
        <p:spPr>
          <a:xfrm>
            <a:off x="1377244" y="2212622"/>
            <a:ext cx="9245600"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Tw Cen MT"/>
                <a:ea typeface="+mn-ea"/>
                <a:cs typeface="+mn-cs"/>
              </a:rPr>
              <a:t>Back to ‘Normality’?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dirty="0">
                <a:solidFill>
                  <a:prstClr val="black"/>
                </a:solidFill>
                <a:latin typeface="Tw Cen MT"/>
              </a:rPr>
              <a:t>Some hope!!</a:t>
            </a:r>
            <a:endParaRPr kumimoji="0" lang="en-GB" sz="66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73481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3DBD5E-CF16-4549-9587-8206B9BF0BC8}"/>
              </a:ext>
            </a:extLst>
          </p:cNvPr>
          <p:cNvPicPr>
            <a:picLocks noChangeAspect="1"/>
          </p:cNvPicPr>
          <p:nvPr/>
        </p:nvPicPr>
        <p:blipFill>
          <a:blip r:embed="rId2"/>
          <a:stretch>
            <a:fillRect/>
          </a:stretch>
        </p:blipFill>
        <p:spPr>
          <a:xfrm>
            <a:off x="7898140" y="116709"/>
            <a:ext cx="4139543" cy="1566808"/>
          </a:xfrm>
          <a:prstGeom prst="rect">
            <a:avLst/>
          </a:prstGeom>
        </p:spPr>
      </p:pic>
      <p:sp>
        <p:nvSpPr>
          <p:cNvPr id="3" name="TextBox 2">
            <a:extLst>
              <a:ext uri="{FF2B5EF4-FFF2-40B4-BE49-F238E27FC236}">
                <a16:creationId xmlns:a16="http://schemas.microsoft.com/office/drawing/2014/main" xmlns="" id="{6C2A5D31-3897-4592-A897-B31B7E858807}"/>
              </a:ext>
            </a:extLst>
          </p:cNvPr>
          <p:cNvSpPr txBox="1"/>
          <p:nvPr/>
        </p:nvSpPr>
        <p:spPr>
          <a:xfrm>
            <a:off x="1377244" y="2212622"/>
            <a:ext cx="92456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Tw Cen MT"/>
                <a:ea typeface="+mn-ea"/>
                <a:cs typeface="+mn-cs"/>
              </a:rPr>
              <a:t>SPRING TERM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30179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48D616-E9B5-4B37-BF41-E4105F7C489A}"/>
              </a:ext>
            </a:extLst>
          </p:cNvPr>
          <p:cNvPicPr>
            <a:picLocks noChangeAspect="1"/>
          </p:cNvPicPr>
          <p:nvPr/>
        </p:nvPicPr>
        <p:blipFill>
          <a:blip r:embed="rId2"/>
          <a:stretch>
            <a:fillRect/>
          </a:stretch>
        </p:blipFill>
        <p:spPr>
          <a:xfrm>
            <a:off x="7871115" y="354087"/>
            <a:ext cx="4139543" cy="1566808"/>
          </a:xfrm>
          <a:prstGeom prst="rect">
            <a:avLst/>
          </a:prstGeom>
        </p:spPr>
      </p:pic>
      <p:sp>
        <p:nvSpPr>
          <p:cNvPr id="3" name="TextBox 2">
            <a:extLst>
              <a:ext uri="{FF2B5EF4-FFF2-40B4-BE49-F238E27FC236}">
                <a16:creationId xmlns:a16="http://schemas.microsoft.com/office/drawing/2014/main" xmlns="" id="{0403C803-54F0-40B8-AC06-F311A0415251}"/>
              </a:ext>
            </a:extLst>
          </p:cNvPr>
          <p:cNvSpPr txBox="1"/>
          <p:nvPr/>
        </p:nvSpPr>
        <p:spPr>
          <a:xfrm>
            <a:off x="782198" y="738130"/>
            <a:ext cx="5949108" cy="646331"/>
          </a:xfrm>
          <a:prstGeom prst="rect">
            <a:avLst/>
          </a:prstGeom>
          <a:noFill/>
        </p:spPr>
        <p:txBody>
          <a:bodyPr wrap="square" rtlCol="0">
            <a:spAutoFit/>
          </a:bodyPr>
          <a:lstStyle/>
          <a:p>
            <a:r>
              <a:rPr lang="en-GB" sz="3600" b="1" dirty="0"/>
              <a:t>2022 SPRING TERM AGENDA </a:t>
            </a:r>
          </a:p>
        </p:txBody>
      </p:sp>
      <p:sp>
        <p:nvSpPr>
          <p:cNvPr id="4" name="TextBox 3">
            <a:extLst>
              <a:ext uri="{FF2B5EF4-FFF2-40B4-BE49-F238E27FC236}">
                <a16:creationId xmlns:a16="http://schemas.microsoft.com/office/drawing/2014/main" xmlns="" id="{7EE8EDE1-0F5C-4EEA-B316-E8BEBA66951D}"/>
              </a:ext>
            </a:extLst>
          </p:cNvPr>
          <p:cNvSpPr txBox="1"/>
          <p:nvPr/>
        </p:nvSpPr>
        <p:spPr>
          <a:xfrm>
            <a:off x="782198" y="2137272"/>
            <a:ext cx="10851614" cy="3693319"/>
          </a:xfrm>
          <a:prstGeom prst="rect">
            <a:avLst/>
          </a:prstGeom>
          <a:noFill/>
        </p:spPr>
        <p:txBody>
          <a:bodyPr wrap="square" rtlCol="0">
            <a:spAutoFit/>
          </a:bodyPr>
          <a:lstStyle/>
          <a:p>
            <a:pPr marL="342900" indent="-342900">
              <a:buAutoNum type="arabicPeriod"/>
            </a:pPr>
            <a:r>
              <a:rPr lang="en-GB" dirty="0"/>
              <a:t>Remote or in person?</a:t>
            </a:r>
          </a:p>
          <a:p>
            <a:pPr marL="342900" indent="-342900">
              <a:buAutoNum type="arabicPeriod"/>
            </a:pPr>
            <a:r>
              <a:rPr lang="en-GB" dirty="0"/>
              <a:t>  Skills Audits</a:t>
            </a:r>
          </a:p>
          <a:p>
            <a:pPr marL="342900" indent="-342900">
              <a:buAutoNum type="arabicPeriod"/>
            </a:pPr>
            <a:r>
              <a:rPr lang="en-GB" dirty="0"/>
              <a:t>Workforce Fund and other funding</a:t>
            </a:r>
          </a:p>
          <a:p>
            <a:pPr marL="342900" indent="-342900">
              <a:buAutoNum type="arabicPeriod"/>
            </a:pPr>
            <a:r>
              <a:rPr lang="en-GB" dirty="0"/>
              <a:t>SFVS / SRMSA</a:t>
            </a:r>
          </a:p>
          <a:p>
            <a:pPr marL="342900" indent="-342900">
              <a:buAutoNum type="arabicPeriod"/>
            </a:pPr>
            <a:r>
              <a:rPr lang="en-GB" dirty="0"/>
              <a:t>Chair’s Actions / school closures / Email decision-making</a:t>
            </a:r>
          </a:p>
          <a:p>
            <a:pPr marL="342900" indent="-342900">
              <a:buAutoNum type="arabicPeriod"/>
            </a:pPr>
            <a:r>
              <a:rPr lang="en-GB" dirty="0"/>
              <a:t>Remote learning</a:t>
            </a:r>
          </a:p>
          <a:p>
            <a:pPr marL="342900" indent="-342900">
              <a:buAutoNum type="arabicPeriod"/>
            </a:pPr>
            <a:r>
              <a:rPr lang="en-GB" dirty="0"/>
              <a:t>Admission arrangements</a:t>
            </a:r>
          </a:p>
          <a:p>
            <a:pPr marL="342900" indent="-342900">
              <a:buAutoNum type="arabicPeriod"/>
            </a:pPr>
            <a:r>
              <a:rPr lang="en-GB" dirty="0"/>
              <a:t>School Uniform</a:t>
            </a:r>
          </a:p>
          <a:p>
            <a:pPr marL="342900" indent="-342900">
              <a:buAutoNum type="arabicPeriod"/>
            </a:pPr>
            <a:r>
              <a:rPr lang="en-GB" dirty="0"/>
              <a:t>Allergen labelling</a:t>
            </a:r>
          </a:p>
          <a:p>
            <a:pPr marL="342900" indent="-342900">
              <a:buAutoNum type="arabicPeriod"/>
            </a:pPr>
            <a:r>
              <a:rPr lang="en-GB" dirty="0"/>
              <a:t>Governor monitoring</a:t>
            </a:r>
          </a:p>
          <a:p>
            <a:pPr marL="342900" indent="-342900">
              <a:buAutoNum type="arabicPeriod"/>
            </a:pPr>
            <a:r>
              <a:rPr lang="en-GB" dirty="0"/>
              <a:t>Sports Premium guidance</a:t>
            </a:r>
          </a:p>
          <a:p>
            <a:pPr marL="342900" indent="-342900">
              <a:buAutoNum type="arabicPeriod"/>
            </a:pPr>
            <a:r>
              <a:rPr lang="en-GB" dirty="0"/>
              <a:t>EYFS Statutory Framework</a:t>
            </a:r>
          </a:p>
          <a:p>
            <a:pPr marL="342900" indent="-342900">
              <a:buAutoNum type="arabicPeriod"/>
            </a:pPr>
            <a:r>
              <a:rPr lang="en-GB" dirty="0"/>
              <a:t>External Governance Review</a:t>
            </a:r>
          </a:p>
        </p:txBody>
      </p:sp>
    </p:spTree>
    <p:extLst>
      <p:ext uri="{BB962C8B-B14F-4D97-AF65-F5344CB8AC3E}">
        <p14:creationId xmlns:p14="http://schemas.microsoft.com/office/powerpoint/2010/main" val="365527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B3DBD5E-CF16-4549-9587-8206B9BF0BC8}"/>
              </a:ext>
            </a:extLst>
          </p:cNvPr>
          <p:cNvPicPr>
            <a:picLocks noChangeAspect="1"/>
          </p:cNvPicPr>
          <p:nvPr/>
        </p:nvPicPr>
        <p:blipFill>
          <a:blip r:embed="rId2"/>
          <a:stretch>
            <a:fillRect/>
          </a:stretch>
        </p:blipFill>
        <p:spPr>
          <a:xfrm>
            <a:off x="7898140" y="116709"/>
            <a:ext cx="4139543" cy="1566808"/>
          </a:xfrm>
          <a:prstGeom prst="rect">
            <a:avLst/>
          </a:prstGeom>
        </p:spPr>
      </p:pic>
      <p:sp>
        <p:nvSpPr>
          <p:cNvPr id="3" name="TextBox 2">
            <a:extLst>
              <a:ext uri="{FF2B5EF4-FFF2-40B4-BE49-F238E27FC236}">
                <a16:creationId xmlns:a16="http://schemas.microsoft.com/office/drawing/2014/main" xmlns="" id="{6C2A5D31-3897-4592-A897-B31B7E858807}"/>
              </a:ext>
            </a:extLst>
          </p:cNvPr>
          <p:cNvSpPr txBox="1"/>
          <p:nvPr/>
        </p:nvSpPr>
        <p:spPr>
          <a:xfrm>
            <a:off x="1253066" y="1783644"/>
            <a:ext cx="924560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030A0"/>
                </a:solidFill>
                <a:effectLst/>
                <a:uLnTx/>
                <a:uFillTx/>
                <a:latin typeface="Tw Cen MT"/>
                <a:ea typeface="+mn-ea"/>
                <a:cs typeface="+mn-cs"/>
              </a:rPr>
              <a:t>IN THE CURRENT SITUATION, HOW DO YOU SEE YOUR GOVERNORS / TRUSTEES SUPPORTING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57495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239C73-EB16-4B61-BD63-CB77D5050677}"/>
              </a:ext>
            </a:extLst>
          </p:cNvPr>
          <p:cNvSpPr txBox="1"/>
          <p:nvPr/>
        </p:nvSpPr>
        <p:spPr>
          <a:xfrm>
            <a:off x="801511" y="1636889"/>
            <a:ext cx="10464800"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w Cen MT"/>
                <a:ea typeface="+mn-ea"/>
                <a:cs typeface="+mn-cs"/>
              </a:rPr>
              <a:t>Focus for Governors/Trustees</a:t>
            </a:r>
            <a:r>
              <a:rPr kumimoji="0" lang="en-GB" sz="2400" b="0" i="0" u="none" strike="noStrike" kern="1200" cap="none" spc="0" normalizeH="0" baseline="0" noProof="0" dirty="0">
                <a:ln>
                  <a:noFill/>
                </a:ln>
                <a:solidFill>
                  <a:prstClr val="black"/>
                </a:solidFill>
                <a:effectLst/>
                <a:uLnTx/>
                <a:uFillTx/>
                <a:latin typeface="Tw Cen M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Staff and pupil mental health and wellbeing – current concerns/trends in behaviour?  Staff absence? Work/life balance?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Tw Cen MT"/>
              </a:rPr>
              <a:t>Remote learning / delivering high quality of education / plan in event of local outbreaks</a:t>
            </a:r>
            <a:endParaRPr kumimoji="0" lang="en-GB" sz="2400" b="0" i="0" u="none" strike="noStrike" kern="1200" cap="none" spc="0" normalizeH="0" baseline="0" noProof="0" dirty="0">
              <a:ln>
                <a:noFill/>
              </a:ln>
              <a:solidFill>
                <a:prstClr val="black"/>
              </a:solidFill>
              <a:effectLst/>
              <a:uLnTx/>
              <a:uFillTx/>
              <a:latin typeface="Tw Cen MT"/>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Planning for recovery – how this links with improvement and development – vulnerable and disadvantaged children.  How has the curriculum been adapted to support recovery?  Is it still a broad and balanced curriculum?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The sexual harassment agenda / RSE Policy – impact?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Tw Cen MT"/>
              </a:rPr>
              <a:t>Monitoring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w Cen MT"/>
                <a:ea typeface="+mn-ea"/>
                <a:cs typeface="+mn-cs"/>
              </a:rPr>
              <a:t>Financial impact of Covid-19</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Tw Cen MT"/>
              </a:rPr>
              <a:t>Parental engagement</a:t>
            </a:r>
            <a:endParaRPr kumimoji="0" lang="en-GB" sz="2400" b="0" i="0" u="none" strike="noStrike" kern="1200" cap="none" spc="0" normalizeH="0" baseline="0" noProof="0" dirty="0">
              <a:ln>
                <a:noFill/>
              </a:ln>
              <a:solidFill>
                <a:prstClr val="black"/>
              </a:solidFill>
              <a:effectLst/>
              <a:uLnTx/>
              <a:uFillTx/>
              <a:latin typeface="Tw Cen MT"/>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3" name="Picture 2">
            <a:extLst>
              <a:ext uri="{FF2B5EF4-FFF2-40B4-BE49-F238E27FC236}">
                <a16:creationId xmlns:a16="http://schemas.microsoft.com/office/drawing/2014/main" xmlns="" id="{E1A69E4F-3E46-470C-82ED-5C0B68DD19AC}"/>
              </a:ext>
            </a:extLst>
          </p:cNvPr>
          <p:cNvPicPr>
            <a:picLocks noChangeAspect="1"/>
          </p:cNvPicPr>
          <p:nvPr/>
        </p:nvPicPr>
        <p:blipFill>
          <a:blip r:embed="rId2"/>
          <a:stretch>
            <a:fillRect/>
          </a:stretch>
        </p:blipFill>
        <p:spPr>
          <a:xfrm>
            <a:off x="7783840" y="70081"/>
            <a:ext cx="4139543" cy="1566808"/>
          </a:xfrm>
          <a:prstGeom prst="rect">
            <a:avLst/>
          </a:prstGeom>
        </p:spPr>
      </p:pic>
    </p:spTree>
    <p:extLst>
      <p:ext uri="{BB962C8B-B14F-4D97-AF65-F5344CB8AC3E}">
        <p14:creationId xmlns:p14="http://schemas.microsoft.com/office/powerpoint/2010/main" val="193793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A69E4F-3E46-470C-82ED-5C0B68DD19AC}"/>
              </a:ext>
            </a:extLst>
          </p:cNvPr>
          <p:cNvPicPr>
            <a:picLocks noChangeAspect="1"/>
          </p:cNvPicPr>
          <p:nvPr/>
        </p:nvPicPr>
        <p:blipFill>
          <a:blip r:embed="rId2"/>
          <a:stretch>
            <a:fillRect/>
          </a:stretch>
        </p:blipFill>
        <p:spPr>
          <a:xfrm>
            <a:off x="7783840" y="70081"/>
            <a:ext cx="4139543" cy="1566808"/>
          </a:xfrm>
          <a:prstGeom prst="rect">
            <a:avLst/>
          </a:prstGeom>
        </p:spPr>
      </p:pic>
      <p:sp>
        <p:nvSpPr>
          <p:cNvPr id="5" name="TextBox 4">
            <a:extLst>
              <a:ext uri="{FF2B5EF4-FFF2-40B4-BE49-F238E27FC236}">
                <a16:creationId xmlns:a16="http://schemas.microsoft.com/office/drawing/2014/main" xmlns="" id="{4ADB987C-C68E-4DDD-8309-55588D720A6E}"/>
              </a:ext>
            </a:extLst>
          </p:cNvPr>
          <p:cNvSpPr txBox="1"/>
          <p:nvPr/>
        </p:nvSpPr>
        <p:spPr>
          <a:xfrm>
            <a:off x="297455" y="2000593"/>
            <a:ext cx="11347374" cy="3293209"/>
          </a:xfrm>
          <a:prstGeom prst="rect">
            <a:avLst/>
          </a:prstGeom>
          <a:noFill/>
        </p:spPr>
        <p:txBody>
          <a:bodyPr wrap="square">
            <a:spAutoFit/>
          </a:bodyPr>
          <a:lstStyle/>
          <a:p>
            <a:pPr marL="0" indent="0" algn="ctr">
              <a:buNone/>
            </a:pPr>
            <a:r>
              <a:rPr lang="en-GB" sz="4000" b="1" dirty="0">
                <a:latin typeface="+mn-lt"/>
              </a:rPr>
              <a:t>EXTERNAL  REVIEW OF GOVERNANCE (ERG)</a:t>
            </a:r>
          </a:p>
          <a:p>
            <a:r>
              <a:rPr lang="en-GB" dirty="0">
                <a:latin typeface="+mn-lt"/>
              </a:rPr>
              <a:t>“</a:t>
            </a:r>
            <a:r>
              <a:rPr lang="en-GB" sz="2800" i="1" dirty="0">
                <a:latin typeface="+mn-lt"/>
              </a:rPr>
              <a:t>An objective independent external review of the effectiveness of a board can be more powerful than a self-evaluation.  This is particularly important before a board undertakes any significant change.”</a:t>
            </a:r>
          </a:p>
          <a:p>
            <a:pPr marL="0" indent="0" algn="r">
              <a:buNone/>
            </a:pPr>
            <a:r>
              <a:rPr lang="en-GB" dirty="0">
                <a:latin typeface="+mn-lt"/>
              </a:rPr>
              <a:t>Governance Handbook</a:t>
            </a:r>
          </a:p>
          <a:p>
            <a:pPr marL="0" indent="0">
              <a:buNone/>
            </a:pPr>
            <a:r>
              <a:rPr lang="en-GB" dirty="0">
                <a:latin typeface="+mn-lt"/>
              </a:rPr>
              <a:t>“</a:t>
            </a:r>
            <a:r>
              <a:rPr lang="en-GB" sz="2400" i="1" dirty="0">
                <a:latin typeface="+mn-lt"/>
              </a:rPr>
              <a:t>The DfE’s strong preference is that external reviews of governance are also conducted routinely as part of a wider programme of self-assessment and improvement</a:t>
            </a:r>
            <a:r>
              <a:rPr lang="en-GB" i="1" dirty="0">
                <a:latin typeface="+mn-lt"/>
              </a:rPr>
              <a:t>.”</a:t>
            </a:r>
          </a:p>
          <a:p>
            <a:pPr marL="0" indent="0" algn="r">
              <a:buNone/>
            </a:pPr>
            <a:r>
              <a:rPr lang="en-GB" dirty="0">
                <a:latin typeface="+mn-lt"/>
              </a:rPr>
              <a:t>Academy Trust Handbook</a:t>
            </a:r>
          </a:p>
        </p:txBody>
      </p:sp>
    </p:spTree>
    <p:extLst>
      <p:ext uri="{BB962C8B-B14F-4D97-AF65-F5344CB8AC3E}">
        <p14:creationId xmlns:p14="http://schemas.microsoft.com/office/powerpoint/2010/main" val="9779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A69E4F-3E46-470C-82ED-5C0B68DD19AC}"/>
              </a:ext>
            </a:extLst>
          </p:cNvPr>
          <p:cNvPicPr>
            <a:picLocks noChangeAspect="1"/>
          </p:cNvPicPr>
          <p:nvPr/>
        </p:nvPicPr>
        <p:blipFill>
          <a:blip r:embed="rId2"/>
          <a:stretch>
            <a:fillRect/>
          </a:stretch>
        </p:blipFill>
        <p:spPr>
          <a:xfrm>
            <a:off x="7783840" y="70081"/>
            <a:ext cx="4139543" cy="1566808"/>
          </a:xfrm>
          <a:prstGeom prst="rect">
            <a:avLst/>
          </a:prstGeom>
        </p:spPr>
      </p:pic>
      <p:sp>
        <p:nvSpPr>
          <p:cNvPr id="5" name="TextBox 4">
            <a:extLst>
              <a:ext uri="{FF2B5EF4-FFF2-40B4-BE49-F238E27FC236}">
                <a16:creationId xmlns:a16="http://schemas.microsoft.com/office/drawing/2014/main" xmlns="" id="{3B718963-F259-43C7-B745-CEC7DFA2FADA}"/>
              </a:ext>
            </a:extLst>
          </p:cNvPr>
          <p:cNvSpPr txBox="1"/>
          <p:nvPr/>
        </p:nvSpPr>
        <p:spPr>
          <a:xfrm>
            <a:off x="661012" y="2020065"/>
            <a:ext cx="10388906" cy="372512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effectLst/>
                <a:uLnTx/>
                <a:uFillTx/>
                <a:latin typeface="Calibri" panose="020F0502020204030204"/>
                <a:ea typeface="+mn-ea"/>
                <a:cs typeface="+mn-cs"/>
              </a:rPr>
              <a:t>OFSTED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effectLst/>
                <a:uLnTx/>
                <a:uFillTx/>
                <a:latin typeface="Calibri" panose="020F0502020204030204"/>
                <a:ea typeface="+mn-ea"/>
                <a:cs typeface="+mn-cs"/>
              </a:rPr>
              <a:t>Under new measures to limit Omicron disruption, the Education Secretary announced last week that inspectors who are also education leaders will be left to “focus on their leadership responsibilities at this critical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effectLst/>
                <a:uLnTx/>
                <a:uFillTx/>
                <a:latin typeface="Calibri" panose="020F0502020204030204"/>
                <a:ea typeface="+mn-ea"/>
                <a:cs typeface="+mn-cs"/>
              </a:rPr>
              <a:t>NGA document of Ofsted inspections (November 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effectLst/>
                <a:uLnTx/>
                <a:uFillTx/>
                <a:latin typeface="Calibri" panose="020F0502020204030204"/>
                <a:ea typeface="+mn-ea"/>
                <a:cs typeface="+mn-cs"/>
              </a:rPr>
              <a:t>NGA document on summary evaluations of MATs (December 2021)</a:t>
            </a:r>
          </a:p>
        </p:txBody>
      </p:sp>
    </p:spTree>
    <p:extLst>
      <p:ext uri="{BB962C8B-B14F-4D97-AF65-F5344CB8AC3E}">
        <p14:creationId xmlns:p14="http://schemas.microsoft.com/office/powerpoint/2010/main" val="3873637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D44D230FA10949A4CD723BD1CBCEF4" ma:contentTypeVersion="12" ma:contentTypeDescription="Create a new document." ma:contentTypeScope="" ma:versionID="175050d46b60c45ce84e19ea1952bfc2">
  <xsd:schema xmlns:xsd="http://www.w3.org/2001/XMLSchema" xmlns:xs="http://www.w3.org/2001/XMLSchema" xmlns:p="http://schemas.microsoft.com/office/2006/metadata/properties" xmlns:ns3="b7bc14f7-22de-447e-9769-d447d44e04ec" xmlns:ns4="85bf7aec-616a-48e9-8393-c44b2e8b6362" targetNamespace="http://schemas.microsoft.com/office/2006/metadata/properties" ma:root="true" ma:fieldsID="b1e5632b5d72d4ea48a0fab608d205d9" ns3:_="" ns4:_="">
    <xsd:import namespace="b7bc14f7-22de-447e-9769-d447d44e04ec"/>
    <xsd:import namespace="85bf7aec-616a-48e9-8393-c44b2e8b63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c14f7-22de-447e-9769-d447d44e0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f7aec-616a-48e9-8393-c44b2e8b636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F8071-98BD-4270-A81D-C6A0F5012433}">
  <ds:schemaRefs>
    <ds:schemaRef ds:uri="http://purl.org/dc/terms/"/>
    <ds:schemaRef ds:uri="http://schemas.microsoft.com/office/2006/documentManagement/types"/>
    <ds:schemaRef ds:uri="http://www.w3.org/XML/1998/namespace"/>
    <ds:schemaRef ds:uri="http://purl.org/dc/dcmitype/"/>
    <ds:schemaRef ds:uri="http://purl.org/dc/elements/1.1/"/>
    <ds:schemaRef ds:uri="85bf7aec-616a-48e9-8393-c44b2e8b6362"/>
    <ds:schemaRef ds:uri="http://schemas.microsoft.com/office/2006/metadata/properties"/>
    <ds:schemaRef ds:uri="http://schemas.microsoft.com/office/infopath/2007/PartnerControls"/>
    <ds:schemaRef ds:uri="http://schemas.openxmlformats.org/package/2006/metadata/core-properties"/>
    <ds:schemaRef ds:uri="b7bc14f7-22de-447e-9769-d447d44e04ec"/>
  </ds:schemaRefs>
</ds:datastoreItem>
</file>

<file path=customXml/itemProps2.xml><?xml version="1.0" encoding="utf-8"?>
<ds:datastoreItem xmlns:ds="http://schemas.openxmlformats.org/officeDocument/2006/customXml" ds:itemID="{85B726E5-AC9E-434F-8819-F5995F424490}">
  <ds:schemaRefs>
    <ds:schemaRef ds:uri="http://schemas.microsoft.com/sharepoint/v3/contenttype/forms"/>
  </ds:schemaRefs>
</ds:datastoreItem>
</file>

<file path=customXml/itemProps3.xml><?xml version="1.0" encoding="utf-8"?>
<ds:datastoreItem xmlns:ds="http://schemas.openxmlformats.org/officeDocument/2006/customXml" ds:itemID="{8472AC0E-C7A4-45FD-8E4D-9DBD03747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c14f7-22de-447e-9769-d447d44e04ec"/>
    <ds:schemaRef ds:uri="85bf7aec-616a-48e9-8393-c44b2e8b6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TotalTime>
  <Words>710</Words>
  <Application>Microsoft Office PowerPoint</Application>
  <PresentationFormat>Custom</PresentationFormat>
  <Paragraphs>82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GradientRiseVTI</vt:lpstr>
      <vt:lpstr>SPRING TERM 2022 CLERKS’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TERM 2022 CLERKS’ BRIEFING</dc:title>
  <dc:creator>Tina Weavers</dc:creator>
  <cp:lastModifiedBy>Angela Fuller</cp:lastModifiedBy>
  <cp:revision>1</cp:revision>
  <cp:lastPrinted>2022-01-13T11:55:09Z</cp:lastPrinted>
  <dcterms:created xsi:type="dcterms:W3CDTF">2022-01-13T08:50:36Z</dcterms:created>
  <dcterms:modified xsi:type="dcterms:W3CDTF">2022-01-16T13:26:18Z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0x0101002ED44D230FA10949A4CD723BD1CBCEF4</vt:lpwstr>
  </property>
</Properties>
</file>