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9" autoAdjust="0"/>
  </p:normalViewPr>
  <p:slideViewPr>
    <p:cSldViewPr>
      <p:cViewPr>
        <p:scale>
          <a:sx n="116" d="100"/>
          <a:sy n="116" d="100"/>
        </p:scale>
        <p:origin x="-846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820" y="4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87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3CEB6-6140-4A58-AAD2-2577DB26F23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171A6-41B7-45EB-ABAC-511EB2968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01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Essex Clerks Association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285E-4927-4AA5-8072-DFEEF991B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2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Essex Clerks Association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285E-4927-4AA5-8072-DFEEF991B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0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Essex Clerks Association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285E-4927-4AA5-8072-DFEEF991B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9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Essex Clerks Association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285E-4927-4AA5-8072-DFEEF991B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7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Essex Clerks Association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285E-4927-4AA5-8072-DFEEF991B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33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Essex Clerks Association 2022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285E-4927-4AA5-8072-DFEEF991B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2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Essex Clerks Association 2022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285E-4927-4AA5-8072-DFEEF991B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6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Essex Clerks Association 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285E-4927-4AA5-8072-DFEEF991B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63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Essex Clerks Association 2022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285E-4927-4AA5-8072-DFEEF991B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35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Essex Clerks Association 2022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285E-4927-4AA5-8072-DFEEF991B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0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Essex Clerks Association 2022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285E-4927-4AA5-8072-DFEEF991B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22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Essex Clerks Association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2285E-4927-4AA5-8072-DFEEF991B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0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752600"/>
          </a:xfrm>
        </p:spPr>
        <p:txBody>
          <a:bodyPr>
            <a:normAutofit/>
          </a:bodyPr>
          <a:lstStyle/>
          <a:p>
            <a:pPr algn="l"/>
            <a:r>
              <a:rPr lang="en-GB" sz="1800" dirty="0" smtClean="0">
                <a:latin typeface="Algerian" panose="04020705040A02060702" pitchFamily="82" charset="0"/>
              </a:rPr>
              <a:t>	            </a:t>
            </a: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EFFECTIVE CLERKING 				  </a:t>
            </a:r>
            <a:endParaRPr lang="en-US" sz="1800" b="1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Chris Orme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Clerks Association 2022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906F31D-A3AE-46F6-B3FE-C860D7D062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457200"/>
            <a:ext cx="6274296" cy="190500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5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2000" dirty="0" smtClean="0"/>
              <a:t>	                </a:t>
            </a:r>
            <a:r>
              <a:rPr lang="en-GB" sz="4000" b="1" dirty="0" smtClean="0"/>
              <a:t>Writing of Minutes</a:t>
            </a:r>
            <a:br>
              <a:rPr lang="en-GB" sz="4000" b="1" dirty="0" smtClean="0"/>
            </a:br>
            <a:r>
              <a:rPr lang="en-GB" sz="4000" b="1" dirty="0" smtClean="0"/>
              <a:t>___________________________________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Minutes are summary of what took place</a:t>
            </a:r>
          </a:p>
          <a:p>
            <a:r>
              <a:rPr lang="en-GB" b="1" dirty="0" smtClean="0"/>
              <a:t>Need to evidence challenge and support</a:t>
            </a:r>
          </a:p>
          <a:p>
            <a:r>
              <a:rPr lang="en-GB" b="1" dirty="0" smtClean="0"/>
              <a:t>Must record decisions made</a:t>
            </a:r>
          </a:p>
          <a:p>
            <a:r>
              <a:rPr lang="en-GB" b="1" dirty="0" smtClean="0"/>
              <a:t>Should indicate arguments for and against</a:t>
            </a:r>
          </a:p>
          <a:p>
            <a:r>
              <a:rPr lang="en-GB" b="1" dirty="0" smtClean="0"/>
              <a:t>Must show that governors receive and discuss data on pupil progress</a:t>
            </a:r>
          </a:p>
          <a:p>
            <a:r>
              <a:rPr lang="en-GB" b="1" dirty="0" smtClean="0"/>
              <a:t>Must show accountability</a:t>
            </a:r>
          </a:p>
          <a:p>
            <a:r>
              <a:rPr lang="en-GB" b="1" dirty="0" smtClean="0"/>
              <a:t>Indicate matters which are confidential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Clerks Association 2022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Essex Clerks Association 2022</a:t>
            </a:r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281F57AC-6490-4D5A-9708-E51792D4C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57200"/>
            <a:ext cx="7010400" cy="36576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07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/>
          </a:bodyPr>
          <a:lstStyle/>
          <a:p>
            <a:pPr algn="l"/>
            <a:r>
              <a:rPr lang="en-GB" sz="2000" dirty="0" smtClean="0"/>
              <a:t>ECA	                             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____________________________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</a:p>
          <a:p>
            <a:pPr marL="0" indent="0">
              <a:buNone/>
            </a:pP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Responsibilities of Governing Board</a:t>
            </a: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Skills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o Clerks Need</a:t>
            </a: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Responsibilities of Clerk</a:t>
            </a: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Documents Do Clerks Need</a:t>
            </a: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Basics of Writing Minutes</a:t>
            </a: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Agenda for Meetings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Clerks Association 2022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81F57AC-6490-4D5A-9708-E51792D4C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4237087" cy="10668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9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2000" dirty="0" smtClean="0"/>
              <a:t>	</a:t>
            </a:r>
            <a:r>
              <a:rPr lang="en-GB" b="1" dirty="0" smtClean="0"/>
              <a:t>Responsibilities of a Governing 	                     Board</a:t>
            </a:r>
            <a:br>
              <a:rPr lang="en-GB" b="1" dirty="0" smtClean="0"/>
            </a:br>
            <a:r>
              <a:rPr lang="en-GB" b="1" dirty="0" smtClean="0"/>
              <a:t>_______________________________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3600" b="1" smtClean="0"/>
          </a:p>
          <a:p>
            <a:pPr marL="0" indent="0">
              <a:buNone/>
            </a:pPr>
            <a:r>
              <a:rPr lang="en-GB" sz="3600" b="1" smtClean="0"/>
              <a:t>Three </a:t>
            </a:r>
            <a:r>
              <a:rPr lang="en-GB" sz="3600" b="1" dirty="0" smtClean="0"/>
              <a:t>Core Functions:</a:t>
            </a:r>
          </a:p>
          <a:p>
            <a:pPr marL="0" indent="0">
              <a:buNone/>
            </a:pPr>
            <a:endParaRPr lang="en-GB" sz="3600" b="1" dirty="0"/>
          </a:p>
          <a:p>
            <a:r>
              <a:rPr lang="en-GB" sz="2800" b="1" dirty="0" smtClean="0"/>
              <a:t>Set the Vision and Strategic Direction of School</a:t>
            </a:r>
          </a:p>
          <a:p>
            <a:endParaRPr lang="en-GB" sz="2800" b="1" dirty="0"/>
          </a:p>
          <a:p>
            <a:r>
              <a:rPr lang="en-GB" sz="2800" b="1" dirty="0" smtClean="0"/>
              <a:t>Hold the </a:t>
            </a:r>
            <a:r>
              <a:rPr lang="en-GB" sz="2800" b="1" dirty="0" err="1" smtClean="0"/>
              <a:t>Headteacher</a:t>
            </a:r>
            <a:r>
              <a:rPr lang="en-GB" sz="2800" b="1" dirty="0" smtClean="0"/>
              <a:t> and Senior Leaders to Account for its Educational Performance</a:t>
            </a:r>
          </a:p>
          <a:p>
            <a:endParaRPr lang="en-GB" sz="2800" b="1" dirty="0"/>
          </a:p>
          <a:p>
            <a:r>
              <a:rPr lang="en-GB" sz="2800" b="1" dirty="0" smtClean="0"/>
              <a:t>Ensure Financial Resources are Well Spent</a:t>
            </a:r>
            <a:endParaRPr lang="en-US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Clerks Association 2022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5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2000" dirty="0" smtClean="0"/>
              <a:t>ECA	</a:t>
            </a:r>
            <a:r>
              <a:rPr lang="en-GB" sz="4000" b="1" dirty="0" smtClean="0"/>
              <a:t>Responsibilities of a Governing Board</a:t>
            </a:r>
            <a:br>
              <a:rPr lang="en-GB" sz="4000" b="1" dirty="0" smtClean="0"/>
            </a:br>
            <a:r>
              <a:rPr lang="en-GB" sz="4000" b="1" dirty="0" smtClean="0"/>
              <a:t>___________________________________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1" dirty="0" smtClean="0"/>
              <a:t>General Responsibility for conduct of the school with a view to promoting high standards of educational achievement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dirty="0" smtClean="0"/>
              <a:t>The governing board has a largely strategic role in the running of the school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dirty="0" smtClean="0"/>
              <a:t>The Governing Board sets aims and objectives for the school (mainstream)  - </a:t>
            </a:r>
            <a:r>
              <a:rPr lang="en-GB" sz="2000" b="1" i="1" dirty="0" smtClean="0"/>
              <a:t>monitoring progress (academy)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dirty="0" smtClean="0"/>
              <a:t>Adopts </a:t>
            </a:r>
            <a:r>
              <a:rPr lang="en-GB" sz="2000" b="1" i="1" dirty="0" smtClean="0"/>
              <a:t>(monitors</a:t>
            </a:r>
            <a:r>
              <a:rPr lang="en-GB" sz="2000" b="1" dirty="0" smtClean="0"/>
              <a:t>) policies for achieving aims and objectives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dirty="0" smtClean="0"/>
              <a:t>Set targets </a:t>
            </a:r>
            <a:r>
              <a:rPr lang="en-GB" sz="2000" b="1" dirty="0"/>
              <a:t>(</a:t>
            </a:r>
            <a:r>
              <a:rPr lang="en-GB" sz="2000" b="1" dirty="0" smtClean="0"/>
              <a:t>monitor) for achieving aims and objectives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i="1" dirty="0" smtClean="0"/>
              <a:t>Regularly reviews the framework for the school in the light of progress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i="1" dirty="0" smtClean="0"/>
              <a:t>Appoints </a:t>
            </a:r>
            <a:r>
              <a:rPr lang="en-GB" sz="2000" b="1" i="1" dirty="0" err="1" smtClean="0"/>
              <a:t>Headteacher</a:t>
            </a:r>
            <a:r>
              <a:rPr lang="en-GB" sz="2000" b="1" i="1" dirty="0" smtClean="0"/>
              <a:t> and Deputy </a:t>
            </a:r>
            <a:r>
              <a:rPr lang="en-GB" sz="2000" b="1" i="1" dirty="0" err="1" smtClean="0"/>
              <a:t>Headteacher</a:t>
            </a:r>
            <a:endParaRPr lang="en-GB" sz="2000" b="1" i="1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b="1" i="1" dirty="0" smtClean="0"/>
              <a:t>Sets the budget annually and monitors expenditure throughout the year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dirty="0" smtClean="0"/>
              <a:t>Promotes the well-being of pupils at the school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dirty="0" smtClean="0"/>
              <a:t>Complies with relevant Acts of Parliament and Regulations made by Secretary of State</a:t>
            </a:r>
          </a:p>
          <a:p>
            <a:pPr marL="0" indent="0">
              <a:buNone/>
            </a:pPr>
            <a:endParaRPr lang="en-US" sz="2000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Clerks Association 2022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2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2400" dirty="0" smtClean="0"/>
              <a:t>			</a:t>
            </a:r>
            <a:r>
              <a:rPr lang="en-GB" sz="4000" b="1" dirty="0" smtClean="0"/>
              <a:t>The Clerk</a:t>
            </a:r>
            <a:br>
              <a:rPr lang="en-GB" sz="4000" b="1" dirty="0" smtClean="0"/>
            </a:br>
            <a:r>
              <a:rPr lang="en-GB" sz="4000" b="1" dirty="0" smtClean="0"/>
              <a:t>___________________________________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5400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Appointed by the Governing Body (not school)</a:t>
            </a:r>
          </a:p>
          <a:p>
            <a:endParaRPr lang="en-GB" b="1" dirty="0"/>
          </a:p>
          <a:p>
            <a:r>
              <a:rPr lang="en-GB" b="1" dirty="0" smtClean="0"/>
              <a:t>Can Be Employed Directly by the School</a:t>
            </a:r>
          </a:p>
          <a:p>
            <a:endParaRPr lang="en-GB" b="1" dirty="0"/>
          </a:p>
          <a:p>
            <a:r>
              <a:rPr lang="en-GB" b="1" dirty="0" smtClean="0"/>
              <a:t>School Can </a:t>
            </a:r>
            <a:r>
              <a:rPr lang="en-GB" b="1" dirty="0"/>
              <a:t>U</a:t>
            </a:r>
            <a:r>
              <a:rPr lang="en-GB" b="1" dirty="0" smtClean="0"/>
              <a:t>se an Agency</a:t>
            </a:r>
          </a:p>
          <a:p>
            <a:endParaRPr lang="en-GB" b="1" dirty="0"/>
          </a:p>
          <a:p>
            <a:r>
              <a:rPr lang="en-GB" b="1" dirty="0" smtClean="0"/>
              <a:t>Some Work in School in Another Capacity</a:t>
            </a:r>
          </a:p>
          <a:p>
            <a:endParaRPr lang="en-GB" b="1" dirty="0"/>
          </a:p>
          <a:p>
            <a:r>
              <a:rPr lang="en-GB" b="1" dirty="0" smtClean="0"/>
              <a:t>Some Work Independently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Clerks Association 2022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2400" dirty="0" smtClean="0"/>
              <a:t>		</a:t>
            </a:r>
            <a:r>
              <a:rPr lang="en-GB" sz="4000" b="1" dirty="0" smtClean="0"/>
              <a:t>Skills Clerks Need</a:t>
            </a:r>
            <a:br>
              <a:rPr lang="en-GB" sz="4000" b="1" dirty="0" smtClean="0"/>
            </a:br>
            <a:r>
              <a:rPr lang="en-GB" sz="4000" b="1" dirty="0" smtClean="0"/>
              <a:t>___________________________________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Knowledge of Education Law and Regulations</a:t>
            </a:r>
          </a:p>
          <a:p>
            <a:r>
              <a:rPr lang="en-GB" b="1" dirty="0" smtClean="0"/>
              <a:t>Knowledge of Duties of a Clerk</a:t>
            </a:r>
          </a:p>
          <a:p>
            <a:r>
              <a:rPr lang="en-GB" b="1" dirty="0" smtClean="0"/>
              <a:t>Ability to Listen</a:t>
            </a:r>
          </a:p>
          <a:p>
            <a:r>
              <a:rPr lang="en-GB" b="1" dirty="0" smtClean="0"/>
              <a:t>Ability to take notes (not shorthand)</a:t>
            </a:r>
          </a:p>
          <a:p>
            <a:r>
              <a:rPr lang="en-GB" b="1" dirty="0" smtClean="0"/>
              <a:t>Able to use IT</a:t>
            </a:r>
          </a:p>
          <a:p>
            <a:r>
              <a:rPr lang="en-GB" b="1" dirty="0" smtClean="0"/>
              <a:t>Able to Advise Governors on Best Practice</a:t>
            </a:r>
          </a:p>
          <a:p>
            <a:r>
              <a:rPr lang="en-GB" b="1" dirty="0" smtClean="0"/>
              <a:t>Diplomacy</a:t>
            </a:r>
          </a:p>
          <a:p>
            <a:r>
              <a:rPr lang="en-GB" b="1" dirty="0" smtClean="0"/>
              <a:t>Confidentiality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Clerks Association 2022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2000" dirty="0" smtClean="0"/>
              <a:t>		</a:t>
            </a:r>
            <a:r>
              <a:rPr lang="en-GB" sz="4000" b="1" dirty="0" smtClean="0"/>
              <a:t>The Clerks Role</a:t>
            </a:r>
            <a:br>
              <a:rPr lang="en-GB" sz="4000" b="1" dirty="0" smtClean="0"/>
            </a:br>
            <a:r>
              <a:rPr lang="en-GB" sz="4000" b="1" dirty="0" smtClean="0"/>
              <a:t>___________________________________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/>
              <a:t>To prepare and despatch the agenda within legal timeframes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/>
              <a:t>To ensure governors have the opportunity to </a:t>
            </a:r>
            <a:r>
              <a:rPr lang="en-GB" sz="2400" b="1" dirty="0" err="1" smtClean="0"/>
              <a:t>fulfill</a:t>
            </a:r>
            <a:r>
              <a:rPr lang="en-GB" sz="2400" b="1" dirty="0" smtClean="0"/>
              <a:t> their statutory responsibilities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/>
              <a:t>To liaise with the Chair and </a:t>
            </a:r>
            <a:r>
              <a:rPr lang="en-GB" sz="2400" b="1" dirty="0" err="1" smtClean="0"/>
              <a:t>Headteacher</a:t>
            </a:r>
            <a:r>
              <a:rPr lang="en-GB" sz="2400" b="1" dirty="0" smtClean="0"/>
              <a:t> on agenda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/>
              <a:t>To attend the meeting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/>
              <a:t>To offer advice on procedures, constitution and membership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/>
              <a:t>To take notes at the meeting (and keep for 1 year)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/>
              <a:t>To prepare minutes of the meeting and liaise with Chair and Head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/>
              <a:t>To maintain records of membership and attendance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/>
              <a:t>To write letters on behalf of governing body (appointments </a:t>
            </a:r>
            <a:r>
              <a:rPr lang="en-GB" sz="2400" b="1" dirty="0" err="1" smtClean="0"/>
              <a:t>etc</a:t>
            </a:r>
            <a:r>
              <a:rPr lang="en-GB" sz="2400" b="1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/>
              <a:t>To keep up to date with develo</a:t>
            </a:r>
            <a:r>
              <a:rPr lang="en-GB" sz="2400" b="1" dirty="0"/>
              <a:t>p</a:t>
            </a:r>
            <a:r>
              <a:rPr lang="en-GB" sz="2400" b="1" dirty="0" smtClean="0"/>
              <a:t>ments in governance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Clerks Association 2022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9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2000" dirty="0" smtClean="0"/>
              <a:t>	      </a:t>
            </a:r>
            <a:r>
              <a:rPr lang="en-GB" sz="4000" b="1" dirty="0" smtClean="0"/>
              <a:t>What Does the Clerk Need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___________________________________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Agenda for Meeting</a:t>
            </a:r>
          </a:p>
          <a:p>
            <a:r>
              <a:rPr lang="en-GB" b="1" dirty="0" smtClean="0"/>
              <a:t>Minutes of Previous Meeting</a:t>
            </a:r>
          </a:p>
          <a:p>
            <a:r>
              <a:rPr lang="en-GB" b="1" dirty="0" smtClean="0"/>
              <a:t>Terms of Reference for Committees</a:t>
            </a:r>
          </a:p>
          <a:p>
            <a:r>
              <a:rPr lang="en-GB" b="1" dirty="0" smtClean="0"/>
              <a:t>Membership of Governing Board with terms of Office</a:t>
            </a:r>
          </a:p>
          <a:p>
            <a:r>
              <a:rPr lang="en-GB" b="1" dirty="0" smtClean="0"/>
              <a:t>School Government Regulations/Articles of Association</a:t>
            </a:r>
          </a:p>
          <a:p>
            <a:r>
              <a:rPr lang="en-GB" b="1" dirty="0" err="1" smtClean="0"/>
              <a:t>DfE</a:t>
            </a:r>
            <a:r>
              <a:rPr lang="en-GB" b="1" dirty="0" smtClean="0"/>
              <a:t> Handbook for Governors</a:t>
            </a:r>
          </a:p>
          <a:p>
            <a:r>
              <a:rPr lang="en-GB" b="1" dirty="0" smtClean="0"/>
              <a:t>School Terms and Holiday Dates</a:t>
            </a:r>
          </a:p>
          <a:p>
            <a:r>
              <a:rPr lang="en-GB" b="1" dirty="0" smtClean="0"/>
              <a:t>List of School Policies 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Clerks Association 2022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7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2000" dirty="0" smtClean="0"/>
              <a:t>	</a:t>
            </a:r>
            <a:r>
              <a:rPr lang="en-GB" sz="4000" b="1" dirty="0" smtClean="0"/>
              <a:t>What Makes a Successful Meeting</a:t>
            </a:r>
            <a:br>
              <a:rPr lang="en-GB" sz="4000" b="1" dirty="0" smtClean="0"/>
            </a:br>
            <a:r>
              <a:rPr lang="en-GB" sz="4000" b="1" dirty="0" smtClean="0"/>
              <a:t>___________________________________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6783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/>
              <a:t>Early Preparation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/>
              <a:t>Consult on Draft Agenda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/>
              <a:t>Ensure all governors have current term of office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/>
              <a:t>Have names, addresses and contact details of all governors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/>
              <a:t>Send agenda (and other papers) to governors 7 days before meeting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/>
              <a:t>Send minutes of any committee meetings to governors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/>
              <a:t>Ensure matters arising from previous meetings are picked up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/>
              <a:t>Arrive at meeting in good time to speak to head and chair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/>
              <a:t>Sit next to chair/head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/>
              <a:t>Take good clear notes at meeting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/>
              <a:t>Write minutes as soon as possible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Essex Clerks Association 2022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4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520</Words>
  <Application>Microsoft Office PowerPoint</Application>
  <PresentationFormat>On-screen Show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          EFFECTIVE CLERKING       </vt:lpstr>
      <vt:lpstr>ECA                                ____________________________</vt:lpstr>
      <vt:lpstr> Responsibilities of a Governing                       Board _______________________________</vt:lpstr>
      <vt:lpstr>ECA Responsibilities of a Governing Board ___________________________________</vt:lpstr>
      <vt:lpstr>   The Clerk ___________________________________</vt:lpstr>
      <vt:lpstr>  Skills Clerks Need ___________________________________</vt:lpstr>
      <vt:lpstr>  The Clerks Role ___________________________________</vt:lpstr>
      <vt:lpstr>       What Does the Clerk Need ___________________________________</vt:lpstr>
      <vt:lpstr> What Makes a Successful Meeting ___________________________________</vt:lpstr>
      <vt:lpstr>                 Writing of Minutes ___________________________________</vt:lpstr>
      <vt:lpstr>PowerPoint Presentation</vt:lpstr>
    </vt:vector>
  </TitlesOfParts>
  <Company>Philip Morant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ECA             Basics of Clerking</dc:title>
  <dc:creator>Member of Staff</dc:creator>
  <cp:lastModifiedBy>Angela Fuller</cp:lastModifiedBy>
  <cp:revision>16</cp:revision>
  <dcterms:created xsi:type="dcterms:W3CDTF">2018-05-08T09:12:24Z</dcterms:created>
  <dcterms:modified xsi:type="dcterms:W3CDTF">2022-05-16T09:34:32Z</dcterms:modified>
</cp:coreProperties>
</file>